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306" r:id="rId5"/>
    <p:sldId id="318" r:id="rId6"/>
    <p:sldId id="319" r:id="rId7"/>
    <p:sldId id="320" r:id="rId8"/>
    <p:sldId id="317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21" r:id="rId20"/>
    <p:sldId id="322" r:id="rId21"/>
    <p:sldId id="327" r:id="rId22"/>
    <p:sldId id="330" r:id="rId23"/>
    <p:sldId id="329" r:id="rId24"/>
    <p:sldId id="331" r:id="rId25"/>
    <p:sldId id="328" r:id="rId26"/>
    <p:sldId id="324" r:id="rId27"/>
    <p:sldId id="325" r:id="rId28"/>
    <p:sldId id="334" r:id="rId29"/>
    <p:sldId id="335" r:id="rId30"/>
    <p:sldId id="337" r:id="rId31"/>
    <p:sldId id="336" r:id="rId32"/>
    <p:sldId id="338" r:id="rId33"/>
    <p:sldId id="339" r:id="rId34"/>
    <p:sldId id="340" r:id="rId35"/>
    <p:sldId id="341" r:id="rId36"/>
    <p:sldId id="342" r:id="rId37"/>
    <p:sldId id="343" r:id="rId38"/>
    <p:sldId id="344" r:id="rId39"/>
  </p:sldIdLst>
  <p:sldSz cx="24384000" cy="13716000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-150" normalizeH="0" baseline="0">
        <a:ln>
          <a:noFill/>
        </a:ln>
        <a:solidFill>
          <a:srgbClr val="535353"/>
        </a:solidFill>
        <a:effectLst/>
        <a:uFillTx/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600"/>
    <a:srgbClr val="800080"/>
    <a:srgbClr val="FFC899"/>
    <a:srgbClr val="B1DB15"/>
    <a:srgbClr val="85A410"/>
    <a:srgbClr val="CCFF33"/>
    <a:srgbClr val="66FF33"/>
    <a:srgbClr val="0099CC"/>
    <a:srgbClr val="66CC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2427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6" autoAdjust="0"/>
    <p:restoredTop sz="94343" autoAdjust="0"/>
  </p:normalViewPr>
  <p:slideViewPr>
    <p:cSldViewPr snapToGrid="0">
      <p:cViewPr>
        <p:scale>
          <a:sx n="50" d="100"/>
          <a:sy n="50" d="100"/>
        </p:scale>
        <p:origin x="1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4265" tIns="47133" rIns="94265" bIns="47133"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34721" y="4415790"/>
            <a:ext cx="5140960" cy="4183380"/>
          </a:xfrm>
          <a:prstGeom prst="rect">
            <a:avLst/>
          </a:prstGeom>
        </p:spPr>
        <p:txBody>
          <a:bodyPr lIns="94265" tIns="47133" rIns="94265" bIns="47133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4607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Open Sans"/>
      </a:defRPr>
    </a:lvl1pPr>
    <a:lvl2pPr indent="228600" defTabSz="1828800" latinLnBrk="0">
      <a:defRPr sz="2400">
        <a:latin typeface="+mn-lt"/>
        <a:ea typeface="+mn-ea"/>
        <a:cs typeface="+mn-cs"/>
        <a:sym typeface="Open Sans"/>
      </a:defRPr>
    </a:lvl2pPr>
    <a:lvl3pPr indent="457200" defTabSz="1828800" latinLnBrk="0">
      <a:defRPr sz="2400">
        <a:latin typeface="+mn-lt"/>
        <a:ea typeface="+mn-ea"/>
        <a:cs typeface="+mn-cs"/>
        <a:sym typeface="Open Sans"/>
      </a:defRPr>
    </a:lvl3pPr>
    <a:lvl4pPr indent="685800" defTabSz="1828800" latinLnBrk="0">
      <a:defRPr sz="2400">
        <a:latin typeface="+mn-lt"/>
        <a:ea typeface="+mn-ea"/>
        <a:cs typeface="+mn-cs"/>
        <a:sym typeface="Open Sans"/>
      </a:defRPr>
    </a:lvl4pPr>
    <a:lvl5pPr indent="914400" defTabSz="1828800" latinLnBrk="0">
      <a:defRPr sz="2400">
        <a:latin typeface="+mn-lt"/>
        <a:ea typeface="+mn-ea"/>
        <a:cs typeface="+mn-cs"/>
        <a:sym typeface="Open Sans"/>
      </a:defRPr>
    </a:lvl5pPr>
    <a:lvl6pPr indent="1143000" defTabSz="1828800" latinLnBrk="0">
      <a:defRPr sz="2400">
        <a:latin typeface="+mn-lt"/>
        <a:ea typeface="+mn-ea"/>
        <a:cs typeface="+mn-cs"/>
        <a:sym typeface="Open Sans"/>
      </a:defRPr>
    </a:lvl6pPr>
    <a:lvl7pPr indent="1371600" defTabSz="1828800" latinLnBrk="0">
      <a:defRPr sz="2400">
        <a:latin typeface="+mn-lt"/>
        <a:ea typeface="+mn-ea"/>
        <a:cs typeface="+mn-cs"/>
        <a:sym typeface="Open Sans"/>
      </a:defRPr>
    </a:lvl7pPr>
    <a:lvl8pPr indent="1600200" defTabSz="1828800" latinLnBrk="0">
      <a:defRPr sz="2400">
        <a:latin typeface="+mn-lt"/>
        <a:ea typeface="+mn-ea"/>
        <a:cs typeface="+mn-cs"/>
        <a:sym typeface="Open Sans"/>
      </a:defRPr>
    </a:lvl8pPr>
    <a:lvl9pPr indent="1828800" defTabSz="1828800" latinLnBrk="0">
      <a:defRPr sz="2400">
        <a:latin typeface="+mn-lt"/>
        <a:ea typeface="+mn-ea"/>
        <a:cs typeface="+mn-cs"/>
        <a:sym typeface="Open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 Universidad INACAP-Hor-1.jpg" descr="Logo Universidad INACAP-Hor-1.jpg"/>
          <p:cNvPicPr>
            <a:picLocks noChangeAspect="1"/>
          </p:cNvPicPr>
          <p:nvPr/>
        </p:nvPicPr>
        <p:blipFill>
          <a:blip r:embed="rId2">
            <a:extLst/>
          </a:blip>
          <a:srcRect l="18403" t="43193" r="18403" b="43193"/>
          <a:stretch>
            <a:fillRect/>
          </a:stretch>
        </p:blipFill>
        <p:spPr>
          <a:xfrm>
            <a:off x="6951265" y="2254691"/>
            <a:ext cx="10481342" cy="127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" name="Grupo"/>
          <p:cNvGrpSpPr/>
          <p:nvPr/>
        </p:nvGrpSpPr>
        <p:grpSpPr>
          <a:xfrm>
            <a:off x="5842000" y="2254691"/>
            <a:ext cx="12700000" cy="1270001"/>
            <a:chOff x="0" y="0"/>
            <a:chExt cx="12700000" cy="1270000"/>
          </a:xfrm>
        </p:grpSpPr>
        <p:sp>
          <p:nvSpPr>
            <p:cNvPr id="24" name="Rectángulo"/>
            <p:cNvSpPr/>
            <p:nvPr/>
          </p:nvSpPr>
          <p:spPr>
            <a:xfrm>
              <a:off x="0" y="0"/>
              <a:ext cx="1270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 defTabSz="457200">
                <a:defRPr sz="4000" b="1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Open Sans"/>
                </a:defRPr>
              </a:pPr>
              <a:endParaRPr/>
            </a:p>
          </p:txBody>
        </p:sp>
        <p:pic>
          <p:nvPicPr>
            <p:cNvPr id="25" name="INACAP_conbajada2.jpeg" descr="INACAP_conbajada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84767" y="0"/>
              <a:ext cx="10130466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" name="Imagen 4" descr="Imagen 4"/>
          <p:cNvPicPr>
            <a:picLocks noChangeAspect="1"/>
          </p:cNvPicPr>
          <p:nvPr/>
        </p:nvPicPr>
        <p:blipFill>
          <a:blip r:embed="rId4">
            <a:extLst/>
          </a:blip>
          <a:srcRect b="88597"/>
          <a:stretch>
            <a:fillRect/>
          </a:stretch>
        </p:blipFill>
        <p:spPr>
          <a:xfrm>
            <a:off x="0" y="0"/>
            <a:ext cx="24384000" cy="15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ÍTULO DE LA PRESENTACIÓN"/>
          <p:cNvSpPr txBox="1">
            <a:spLocks noGrp="1"/>
          </p:cNvSpPr>
          <p:nvPr>
            <p:ph type="body" sz="quarter" idx="13"/>
          </p:nvPr>
        </p:nvSpPr>
        <p:spPr>
          <a:xfrm>
            <a:off x="3302000" y="5734619"/>
            <a:ext cx="17780000" cy="1732281"/>
          </a:xfrm>
          <a:prstGeom prst="rect">
            <a:avLst/>
          </a:prstGeom>
        </p:spPr>
        <p:txBody>
          <a:bodyPr anchor="b">
            <a:spAutoFit/>
          </a:bodyPr>
          <a:lstStyle/>
          <a:p>
            <a:pPr marL="0" indent="0" algn="ctr">
              <a:buSzTx/>
              <a:buFontTx/>
              <a:buNone/>
              <a:defRPr sz="9000" spc="-450">
                <a:solidFill>
                  <a:srgbClr val="5E5E5E"/>
                </a:solidFill>
                <a:latin typeface="+mn-lt"/>
                <a:ea typeface="+mn-ea"/>
                <a:cs typeface="+mn-cs"/>
                <a:sym typeface="Open Sans"/>
              </a:defRPr>
            </a:pPr>
            <a:r>
              <a:rPr>
                <a:latin typeface="Open Sans Light"/>
                <a:ea typeface="Open Sans Light"/>
                <a:cs typeface="Open Sans Light"/>
                <a:sym typeface="Open Sans Light"/>
              </a:rPr>
              <a:t>TÍTULO DE LA</a:t>
            </a:r>
            <a:r>
              <a:rPr b="1"/>
              <a:t> PRESENTACIÓN</a:t>
            </a:r>
          </a:p>
        </p:txBody>
      </p:sp>
      <p:sp>
        <p:nvSpPr>
          <p:cNvPr id="29" name="SUBTÍTULO DE LA PRESENTACIÓN"/>
          <p:cNvSpPr txBox="1">
            <a:spLocks noGrp="1"/>
          </p:cNvSpPr>
          <p:nvPr>
            <p:ph type="body" sz="quarter" idx="14"/>
          </p:nvPr>
        </p:nvSpPr>
        <p:spPr>
          <a:xfrm>
            <a:off x="3302000" y="7252400"/>
            <a:ext cx="17780000" cy="7289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FontTx/>
              <a:buNone/>
              <a:defRPr sz="3200" spc="-160"/>
            </a:lvl1pPr>
          </a:lstStyle>
          <a:p>
            <a:r>
              <a:t>SUBTÍTULO DE LA PRESENTACIÓN</a:t>
            </a:r>
          </a:p>
        </p:txBody>
      </p:sp>
      <p:sp>
        <p:nvSpPr>
          <p:cNvPr id="30" name="Mes 2018…"/>
          <p:cNvSpPr txBox="1">
            <a:spLocks noGrp="1"/>
          </p:cNvSpPr>
          <p:nvPr>
            <p:ph type="body" sz="quarter" idx="15"/>
          </p:nvPr>
        </p:nvSpPr>
        <p:spPr>
          <a:xfrm>
            <a:off x="7536646" y="10865732"/>
            <a:ext cx="9310708" cy="1224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SzTx/>
              <a:buFontTx/>
              <a:buNone/>
            </a:pPr>
            <a:r>
              <a:t>Mes 2018</a:t>
            </a:r>
          </a:p>
          <a:p>
            <a:pPr marL="0" indent="0" algn="ctr">
              <a:buSzTx/>
              <a:buFontTx/>
              <a:buNone/>
            </a:pPr>
            <a:r>
              <a:t>Vicerrectoría de Vinculación con el Medio y Comunicaciones</a:t>
            </a:r>
          </a:p>
        </p:txBody>
      </p:sp>
      <p:pic>
        <p:nvPicPr>
          <p:cNvPr id="31" name="Imagen 4" descr="Imagen 4"/>
          <p:cNvPicPr>
            <a:picLocks noChangeAspect="1"/>
          </p:cNvPicPr>
          <p:nvPr/>
        </p:nvPicPr>
        <p:blipFill>
          <a:blip r:embed="rId4">
            <a:extLst/>
          </a:blip>
          <a:srcRect t="97742"/>
          <a:stretch>
            <a:fillRect/>
          </a:stretch>
        </p:blipFill>
        <p:spPr>
          <a:xfrm>
            <a:off x="0" y="13406397"/>
            <a:ext cx="24384000" cy="30960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3088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DE839AE7-F33B-D54F-A913-E5932F273E8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707600" y="12754660"/>
            <a:ext cx="575799" cy="646329"/>
          </a:xfrm>
        </p:spPr>
        <p:txBody>
          <a:bodyPr/>
          <a:lstStyle/>
          <a:p>
            <a:fld id="{E97F7E88-2EA0-2348-990D-4C5927853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5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DE839AE7-F33B-D54F-A913-E5932F273E8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707600" y="12754660"/>
            <a:ext cx="575799" cy="646329"/>
          </a:xfrm>
        </p:spPr>
        <p:txBody>
          <a:bodyPr/>
          <a:lstStyle/>
          <a:p>
            <a:fld id="{E97F7E88-2EA0-2348-990D-4C5927853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 Universidad INACAP-Hor-1.jpg" descr="Logo Universidad INACAP-Hor-1.jpg"/>
          <p:cNvPicPr>
            <a:picLocks noChangeAspect="1"/>
          </p:cNvPicPr>
          <p:nvPr/>
        </p:nvPicPr>
        <p:blipFill>
          <a:blip r:embed="rId5">
            <a:extLst/>
          </a:blip>
          <a:srcRect l="18403" t="43193" r="18403" b="43193"/>
          <a:stretch>
            <a:fillRect/>
          </a:stretch>
        </p:blipFill>
        <p:spPr>
          <a:xfrm>
            <a:off x="18850769" y="12439441"/>
            <a:ext cx="4716605" cy="571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upo"/>
          <p:cNvGrpSpPr/>
          <p:nvPr/>
        </p:nvGrpSpPr>
        <p:grpSpPr>
          <a:xfrm>
            <a:off x="0" y="0"/>
            <a:ext cx="24384000" cy="574931"/>
            <a:chOff x="0" y="0"/>
            <a:chExt cx="24384000" cy="574930"/>
          </a:xfrm>
        </p:grpSpPr>
        <p:pic>
          <p:nvPicPr>
            <p:cNvPr id="3" name="Imagen 4" descr="Imagen 4"/>
            <p:cNvPicPr>
              <a:picLocks noChangeAspect="1"/>
            </p:cNvPicPr>
            <p:nvPr/>
          </p:nvPicPr>
          <p:blipFill>
            <a:blip r:embed="rId6">
              <a:extLst/>
            </a:blip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Grupo"/>
          <p:cNvGrpSpPr/>
          <p:nvPr/>
        </p:nvGrpSpPr>
        <p:grpSpPr>
          <a:xfrm>
            <a:off x="0" y="12813001"/>
            <a:ext cx="24384000" cy="902999"/>
            <a:chOff x="0" y="0"/>
            <a:chExt cx="24384000" cy="902998"/>
          </a:xfrm>
        </p:grpSpPr>
        <p:pic>
          <p:nvPicPr>
            <p:cNvPr id="6" name="Imagen 4" descr="Imagen 4"/>
            <p:cNvPicPr>
              <a:picLocks noChangeAspect="1"/>
            </p:cNvPicPr>
            <p:nvPr/>
          </p:nvPicPr>
          <p:blipFill>
            <a:blip r:embed="rId6">
              <a:extLst/>
            </a:blip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" name="Línea"/>
          <p:cNvSpPr/>
          <p:nvPr/>
        </p:nvSpPr>
        <p:spPr>
          <a:xfrm>
            <a:off x="7488570" y="7111328"/>
            <a:ext cx="1275619" cy="1"/>
          </a:xfrm>
          <a:prstGeom prst="line">
            <a:avLst/>
          </a:prstGeom>
          <a:ln w="25400">
            <a:solidFill>
              <a:srgbClr val="DF242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0" name="Línea"/>
          <p:cNvSpPr/>
          <p:nvPr/>
        </p:nvSpPr>
        <p:spPr>
          <a:xfrm>
            <a:off x="18034000" y="12099576"/>
            <a:ext cx="6350000" cy="1"/>
          </a:xfrm>
          <a:prstGeom prst="line">
            <a:avLst/>
          </a:prstGeom>
          <a:ln w="12700">
            <a:solidFill>
              <a:srgbClr val="D6D6D6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13" name="Grupo"/>
          <p:cNvGrpSpPr/>
          <p:nvPr/>
        </p:nvGrpSpPr>
        <p:grpSpPr>
          <a:xfrm>
            <a:off x="18351500" y="12439441"/>
            <a:ext cx="5715000" cy="571501"/>
            <a:chOff x="0" y="0"/>
            <a:chExt cx="5715000" cy="571500"/>
          </a:xfrm>
        </p:grpSpPr>
        <p:sp>
          <p:nvSpPr>
            <p:cNvPr id="11" name="Rectángulo"/>
            <p:cNvSpPr/>
            <p:nvPr/>
          </p:nvSpPr>
          <p:spPr>
            <a:xfrm>
              <a:off x="0" y="0"/>
              <a:ext cx="5715000" cy="571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 defTabSz="457200">
                <a:defRPr sz="4000" b="1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Open Sans"/>
                </a:defRPr>
              </a:pPr>
              <a:endParaRPr/>
            </a:p>
          </p:txBody>
        </p:sp>
        <p:pic>
          <p:nvPicPr>
            <p:cNvPr id="12" name="INACAP_conbajada2.jpeg" descr="INACAP_conbajada2.jpe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78145" y="0"/>
              <a:ext cx="4558710" cy="57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" name="Texto del título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1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707600" y="12726034"/>
            <a:ext cx="592431" cy="70358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ransition spd="med"/>
  <p:txStyles>
    <p:title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30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244928" marR="0" indent="-244928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742950" marR="0" indent="-28575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257300" marR="0" indent="-3429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17526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2098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6670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1242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5814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4038600" marR="0" indent="-381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2286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3200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tiff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tiff"/><Relationship Id="rId3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72100"/>
            <a:ext cx="24384000" cy="49149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3931153" y="5890558"/>
            <a:ext cx="9614647" cy="480131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L" sz="6000" b="1" dirty="0" smtClean="0">
                <a:solidFill>
                  <a:srgbClr val="002060"/>
                </a:solidFill>
              </a:rPr>
              <a:t>ÁREA INFORMÁTICA Y TELECOMUNICACIONES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L" sz="6000" dirty="0" smtClean="0">
                <a:solidFill>
                  <a:schemeClr val="accent1">
                    <a:lumMod val="75000"/>
                  </a:schemeClr>
                </a:solidFill>
              </a:rPr>
              <a:t>Estadística y Probabilidad (ETEA01) Sección 273/273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CL" sz="6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55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3" y="2363370"/>
            <a:ext cx="14350098" cy="9650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3800" y="2723923"/>
            <a:ext cx="284167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6000"/>
          </a:p>
        </p:txBody>
      </p:sp>
      <p:sp>
        <p:nvSpPr>
          <p:cNvPr id="6" name="TextBox 5"/>
          <p:cNvSpPr txBox="1"/>
          <p:nvPr/>
        </p:nvSpPr>
        <p:spPr>
          <a:xfrm>
            <a:off x="10865472" y="4281791"/>
            <a:ext cx="284167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7201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" y="3083951"/>
            <a:ext cx="12216408" cy="821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0830" y="3083951"/>
            <a:ext cx="284167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6000"/>
          </a:p>
        </p:txBody>
      </p:sp>
      <p:sp>
        <p:nvSpPr>
          <p:cNvPr id="6" name="TextBox 5"/>
          <p:cNvSpPr txBox="1"/>
          <p:nvPr/>
        </p:nvSpPr>
        <p:spPr>
          <a:xfrm>
            <a:off x="8924130" y="4619417"/>
            <a:ext cx="284167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6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217" y="7412396"/>
            <a:ext cx="919283" cy="19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0498" y="450167"/>
            <a:ext cx="11197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/>
              <a:t>Tipos</a:t>
            </a:r>
            <a:r>
              <a:rPr lang="en-US" sz="8000" dirty="0"/>
              <a:t> de 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0" y="6819900"/>
            <a:ext cx="1790700" cy="7239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9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2922" y="3761803"/>
            <a:ext cx="20069908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4000" dirty="0"/>
              <a:t> El </a:t>
            </a:r>
            <a:r>
              <a:rPr lang="en-US" sz="4000" dirty="0" err="1"/>
              <a:t>uso</a:t>
            </a:r>
            <a:r>
              <a:rPr lang="en-US" sz="4000" dirty="0"/>
              <a:t> </a:t>
            </a:r>
            <a:r>
              <a:rPr lang="en-US" sz="4000" dirty="0" err="1"/>
              <a:t>más</a:t>
            </a:r>
            <a:r>
              <a:rPr lang="en-US" sz="4000" dirty="0"/>
              <a:t> </a:t>
            </a:r>
            <a:r>
              <a:rPr lang="en-US" sz="4000" dirty="0" err="1"/>
              <a:t>frecuente</a:t>
            </a:r>
            <a:r>
              <a:rPr lang="en-US" sz="4000" dirty="0"/>
              <a:t> de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dirty="0" err="1"/>
              <a:t>horno</a:t>
            </a:r>
            <a:r>
              <a:rPr lang="en-US" sz="4000" dirty="0"/>
              <a:t> de </a:t>
            </a:r>
            <a:r>
              <a:rPr lang="en-US" sz="4000" dirty="0" err="1"/>
              <a:t>microondas</a:t>
            </a:r>
            <a:r>
              <a:rPr lang="en-US" sz="4000" dirty="0"/>
              <a:t> (</a:t>
            </a:r>
            <a:r>
              <a:rPr lang="en-US" sz="4000" dirty="0" err="1"/>
              <a:t>recalentar</a:t>
            </a:r>
            <a:r>
              <a:rPr lang="en-US" sz="4000" dirty="0"/>
              <a:t>, </a:t>
            </a:r>
            <a:r>
              <a:rPr lang="en-US" sz="4000" dirty="0" err="1"/>
              <a:t>descongelar</a:t>
            </a:r>
            <a:r>
              <a:rPr lang="en-US" sz="4000" dirty="0"/>
              <a:t>, </a:t>
            </a:r>
            <a:r>
              <a:rPr lang="en-US" sz="4000" dirty="0" err="1"/>
              <a:t>calentar</a:t>
            </a:r>
            <a:r>
              <a:rPr lang="en-US" sz="4000" dirty="0"/>
              <a:t>, </a:t>
            </a:r>
            <a:r>
              <a:rPr lang="en-US" sz="4000" dirty="0" err="1"/>
              <a:t>otros</a:t>
            </a:r>
            <a:r>
              <a:rPr lang="en-US" sz="4000" dirty="0"/>
              <a:t>). </a:t>
            </a:r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r>
              <a:rPr lang="en-US" sz="4000" dirty="0"/>
              <a:t> El </a:t>
            </a:r>
            <a:r>
              <a:rPr lang="en-US" sz="4000" dirty="0" err="1"/>
              <a:t>número</a:t>
            </a:r>
            <a:r>
              <a:rPr lang="en-US" sz="4000" dirty="0"/>
              <a:t> de </a:t>
            </a:r>
            <a:r>
              <a:rPr lang="en-US" sz="4000" dirty="0" err="1"/>
              <a:t>consumidores</a:t>
            </a:r>
            <a:r>
              <a:rPr lang="en-US" sz="4000" dirty="0"/>
              <a:t> que se </a:t>
            </a:r>
            <a:r>
              <a:rPr lang="en-US" sz="4000" dirty="0" err="1"/>
              <a:t>niegan</a:t>
            </a:r>
            <a:r>
              <a:rPr lang="en-US" sz="4000" dirty="0"/>
              <a:t> a </a:t>
            </a:r>
            <a:r>
              <a:rPr lang="en-US" sz="4000" dirty="0" err="1"/>
              <a:t>contestar</a:t>
            </a:r>
            <a:r>
              <a:rPr lang="en-US" sz="4000" dirty="0"/>
              <a:t>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encuesta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teléfono</a:t>
            </a:r>
            <a:r>
              <a:rPr lang="en-US" sz="4000" dirty="0"/>
              <a:t>.</a:t>
            </a:r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r>
              <a:rPr lang="en-US" sz="4000" dirty="0"/>
              <a:t> La </a:t>
            </a:r>
            <a:r>
              <a:rPr lang="en-US" sz="4000" dirty="0" err="1"/>
              <a:t>puerta</a:t>
            </a:r>
            <a:r>
              <a:rPr lang="en-US" sz="4000" dirty="0"/>
              <a:t> </a:t>
            </a:r>
            <a:r>
              <a:rPr lang="en-US" sz="4000" dirty="0" err="1"/>
              <a:t>escogida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un </a:t>
            </a:r>
            <a:r>
              <a:rPr lang="en-US" sz="4000" dirty="0" err="1"/>
              <a:t>ratón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experimento</a:t>
            </a:r>
            <a:r>
              <a:rPr lang="en-US" sz="4000" dirty="0"/>
              <a:t> de </a:t>
            </a:r>
            <a:r>
              <a:rPr lang="en-US" sz="4000" dirty="0" err="1"/>
              <a:t>laberinto</a:t>
            </a:r>
            <a:r>
              <a:rPr lang="en-US" sz="4000" dirty="0"/>
              <a:t> (A, B o C).</a:t>
            </a:r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r>
              <a:rPr lang="en-US" sz="4000" dirty="0"/>
              <a:t> El </a:t>
            </a:r>
            <a:r>
              <a:rPr lang="en-US" sz="4000" dirty="0" err="1"/>
              <a:t>tiempo</a:t>
            </a:r>
            <a:r>
              <a:rPr lang="en-US" sz="4000" dirty="0"/>
              <a:t> </a:t>
            </a:r>
            <a:r>
              <a:rPr lang="en-US" sz="4000" dirty="0" err="1"/>
              <a:t>ganador</a:t>
            </a:r>
            <a:r>
              <a:rPr lang="en-US" sz="4000" dirty="0"/>
              <a:t> para un </a:t>
            </a:r>
            <a:r>
              <a:rPr lang="en-US" sz="4000" dirty="0" err="1"/>
              <a:t>caballo</a:t>
            </a:r>
            <a:r>
              <a:rPr lang="en-US" sz="4000" dirty="0"/>
              <a:t> que </a:t>
            </a:r>
            <a:r>
              <a:rPr lang="en-US" sz="4000" dirty="0" err="1"/>
              <a:t>corre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el Derby de Kentucky.</a:t>
            </a:r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endParaRPr lang="en-US" sz="4000" dirty="0"/>
          </a:p>
          <a:p>
            <a:pPr>
              <a:buFont typeface="+mj-lt"/>
              <a:buAutoNum type="arabicPeriod"/>
            </a:pPr>
            <a:r>
              <a:rPr lang="en-US" sz="4000" dirty="0"/>
              <a:t> El </a:t>
            </a:r>
            <a:r>
              <a:rPr lang="en-US" sz="4000" dirty="0" err="1"/>
              <a:t>número</a:t>
            </a:r>
            <a:r>
              <a:rPr lang="en-US" sz="4000" dirty="0"/>
              <a:t> de </a:t>
            </a:r>
            <a:r>
              <a:rPr lang="en-US" sz="4000" dirty="0" err="1"/>
              <a:t>niños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grupo</a:t>
            </a:r>
            <a:r>
              <a:rPr lang="en-US" sz="4000" dirty="0"/>
              <a:t> de </a:t>
            </a:r>
            <a:r>
              <a:rPr lang="en-US" sz="4000" dirty="0" err="1"/>
              <a:t>quinto</a:t>
            </a:r>
            <a:r>
              <a:rPr lang="en-US" sz="4000" dirty="0"/>
              <a:t> </a:t>
            </a:r>
            <a:r>
              <a:rPr lang="en-US" sz="4000" dirty="0" err="1"/>
              <a:t>grado</a:t>
            </a:r>
            <a:r>
              <a:rPr lang="en-US" sz="4000" dirty="0"/>
              <a:t> que </a:t>
            </a:r>
            <a:r>
              <a:rPr lang="en-US" sz="4000" dirty="0" err="1"/>
              <a:t>leen</a:t>
            </a:r>
            <a:r>
              <a:rPr lang="en-US" sz="4000" dirty="0"/>
              <a:t> al </a:t>
            </a:r>
            <a:r>
              <a:rPr lang="en-US" sz="4000" dirty="0" err="1"/>
              <a:t>nivel</a:t>
            </a:r>
            <a:r>
              <a:rPr lang="en-US" sz="4000" dirty="0"/>
              <a:t> de ese </a:t>
            </a:r>
            <a:r>
              <a:rPr lang="en-US" sz="4000" dirty="0" err="1"/>
              <a:t>grado</a:t>
            </a:r>
            <a:r>
              <a:rPr lang="en-US" sz="4000" dirty="0"/>
              <a:t> o </a:t>
            </a:r>
            <a:r>
              <a:rPr lang="en-US" sz="4000" dirty="0" err="1"/>
              <a:t>mejor</a:t>
            </a:r>
            <a:r>
              <a:rPr lang="en-US" sz="400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4904" y="787790"/>
            <a:ext cx="211859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/>
              <a:t>Ejercicios</a:t>
            </a:r>
            <a:r>
              <a:rPr lang="en-US" sz="8000" dirty="0"/>
              <a:t>: </a:t>
            </a:r>
            <a:r>
              <a:rPr lang="en-US" sz="5600" dirty="0" err="1"/>
              <a:t>Identifique</a:t>
            </a:r>
            <a:r>
              <a:rPr lang="en-US" sz="5600" dirty="0"/>
              <a:t> </a:t>
            </a:r>
            <a:r>
              <a:rPr lang="en-US" sz="5600" dirty="0" err="1"/>
              <a:t>cada</a:t>
            </a:r>
            <a:r>
              <a:rPr lang="en-US" sz="5600" dirty="0"/>
              <a:t> </a:t>
            </a:r>
            <a:r>
              <a:rPr lang="en-US" sz="5600" dirty="0" err="1"/>
              <a:t>una</a:t>
            </a:r>
            <a:r>
              <a:rPr lang="en-US" sz="5600" dirty="0"/>
              <a:t> de las </a:t>
            </a:r>
            <a:r>
              <a:rPr lang="en-US" sz="5600" dirty="0" err="1"/>
              <a:t>siguientes</a:t>
            </a:r>
            <a:r>
              <a:rPr lang="en-US" sz="5600" dirty="0"/>
              <a:t> variables </a:t>
            </a:r>
            <a:r>
              <a:rPr lang="en-US" sz="5600" dirty="0" err="1"/>
              <a:t>como</a:t>
            </a:r>
            <a:r>
              <a:rPr lang="en-US" sz="5600" dirty="0"/>
              <a:t> </a:t>
            </a:r>
            <a:r>
              <a:rPr lang="en-US" sz="5600" dirty="0" err="1"/>
              <a:t>cualitativas</a:t>
            </a:r>
            <a:r>
              <a:rPr lang="en-US" sz="5600" dirty="0"/>
              <a:t> o </a:t>
            </a:r>
            <a:r>
              <a:rPr lang="en-US" sz="5600" dirty="0" err="1"/>
              <a:t>cuantitativas</a:t>
            </a:r>
            <a:r>
              <a:rPr lang="en-US" sz="5600" dirty="0"/>
              <a:t> (y </a:t>
            </a:r>
            <a:r>
              <a:rPr lang="en-US" sz="5600" dirty="0" err="1"/>
              <a:t>sus</a:t>
            </a:r>
            <a:r>
              <a:rPr lang="en-US" sz="5600" dirty="0"/>
              <a:t> </a:t>
            </a:r>
            <a:r>
              <a:rPr lang="en-US" sz="5600" dirty="0" err="1"/>
              <a:t>respectivas</a:t>
            </a:r>
            <a:r>
              <a:rPr lang="en-US" sz="5600" dirty="0"/>
              <a:t> </a:t>
            </a:r>
            <a:r>
              <a:rPr lang="en-US" sz="5600" dirty="0" err="1"/>
              <a:t>subcategorias</a:t>
            </a:r>
            <a:r>
              <a:rPr lang="en-US" sz="56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0" y="6934200"/>
            <a:ext cx="1790700" cy="7239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59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Visitemos</a:t>
            </a:r>
            <a:r>
              <a:rPr lang="en-US" b="1" dirty="0" smtClean="0"/>
              <a:t> la web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6819900"/>
            <a:ext cx="1790700" cy="7239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72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Resumen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6819900"/>
            <a:ext cx="1790700" cy="7239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13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7" y="3100532"/>
            <a:ext cx="10472590" cy="4371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937" y="3685310"/>
            <a:ext cx="12150814" cy="803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62911" y="2959100"/>
            <a:ext cx="8174182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Gráfico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kumimoji="0" lang="en-US" sz="4400" b="1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barras</a:t>
            </a:r>
            <a:endParaRPr kumimoji="0" lang="en-US" sz="4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88137" y="620568"/>
            <a:ext cx="21945600" cy="1454727"/>
          </a:xfrm>
        </p:spPr>
        <p:txBody>
          <a:bodyPr/>
          <a:lstStyle/>
          <a:p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 err="1" smtClean="0"/>
              <a:t>gráfica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cuantitativos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745" y="3491343"/>
            <a:ext cx="12108873" cy="7698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0" y="2599381"/>
            <a:ext cx="11357505" cy="4741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89382" y="2536371"/>
            <a:ext cx="8174182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Gráfico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circular</a:t>
            </a:r>
            <a:endParaRPr kumimoji="0" lang="en-US" sz="4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88137" y="620568"/>
            <a:ext cx="21945600" cy="1454727"/>
          </a:xfrm>
        </p:spPr>
        <p:txBody>
          <a:bodyPr/>
          <a:lstStyle/>
          <a:p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 err="1" smtClean="0"/>
              <a:t>gráfica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cuantitativos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8137" y="620568"/>
            <a:ext cx="21945600" cy="1454727"/>
          </a:xfrm>
        </p:spPr>
        <p:txBody>
          <a:bodyPr/>
          <a:lstStyle/>
          <a:p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 err="1" smtClean="0"/>
              <a:t>gráfica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cuantitativos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4435" y="2127826"/>
            <a:ext cx="9116291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Gráfico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kumimoji="0" lang="en-US" sz="4400" b="1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tallo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y </a:t>
            </a:r>
            <a:r>
              <a:rPr kumimoji="0" lang="en-US" sz="4400" b="1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hoja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(</a:t>
            </a:r>
            <a:r>
              <a:rPr kumimoji="0" lang="en-US" sz="4400" b="1" i="1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Stem-and-Leaf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kumimoji="0" lang="en-US" sz="4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05" y="3634751"/>
            <a:ext cx="9400784" cy="3196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708" y="7772779"/>
            <a:ext cx="16772873" cy="62786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Cual</a:t>
            </a:r>
            <a:r>
              <a:rPr lang="en-US" sz="3600" dirty="0" smtClean="0"/>
              <a:t> </a:t>
            </a:r>
            <a:r>
              <a:rPr lang="en-US" sz="3600" dirty="0" err="1" smtClean="0"/>
              <a:t>es</a:t>
            </a:r>
            <a:r>
              <a:rPr lang="en-US" sz="3600" dirty="0" smtClean="0"/>
              <a:t> el </a:t>
            </a:r>
            <a:r>
              <a:rPr lang="en-US" sz="3600" dirty="0" err="1" smtClean="0"/>
              <a:t>número</a:t>
            </a:r>
            <a:r>
              <a:rPr lang="en-US" sz="3600" dirty="0" smtClean="0"/>
              <a:t> total de </a:t>
            </a:r>
            <a:r>
              <a:rPr lang="en-US" sz="3600" dirty="0" err="1" smtClean="0"/>
              <a:t>datos</a:t>
            </a:r>
            <a:r>
              <a:rPr lang="en-US" sz="3600" dirty="0" smtClean="0"/>
              <a:t>? R: 19 </a:t>
            </a:r>
            <a:r>
              <a:rPr lang="en-US" sz="3600" dirty="0" err="1" smtClean="0"/>
              <a:t>datos</a:t>
            </a:r>
            <a:endParaRPr lang="en-US" sz="3600" dirty="0" smtClean="0"/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Cuál</a:t>
            </a:r>
            <a:r>
              <a:rPr lang="en-US" sz="3600" dirty="0" smtClean="0"/>
              <a:t> </a:t>
            </a:r>
            <a:r>
              <a:rPr lang="en-US" sz="3600" dirty="0" err="1" smtClean="0"/>
              <a:t>es</a:t>
            </a:r>
            <a:r>
              <a:rPr lang="en-US" sz="3600" dirty="0" smtClean="0"/>
              <a:t> el valor </a:t>
            </a:r>
            <a:r>
              <a:rPr lang="en-US" sz="3600" dirty="0" err="1" smtClean="0"/>
              <a:t>más</a:t>
            </a:r>
            <a:r>
              <a:rPr lang="en-US" sz="3600" dirty="0" smtClean="0"/>
              <a:t> </a:t>
            </a:r>
            <a:r>
              <a:rPr lang="en-US" sz="3600" dirty="0" err="1" smtClean="0"/>
              <a:t>bajo</a:t>
            </a:r>
            <a:r>
              <a:rPr lang="en-US" sz="3600" dirty="0" smtClean="0"/>
              <a:t> de </a:t>
            </a:r>
            <a:r>
              <a:rPr lang="en-US" sz="3600" dirty="0" err="1" smtClean="0"/>
              <a:t>zapatos</a:t>
            </a:r>
            <a:r>
              <a:rPr lang="en-US" sz="3600" dirty="0" smtClean="0"/>
              <a:t> </a:t>
            </a:r>
            <a:r>
              <a:rPr lang="en-US" sz="3600" dirty="0" err="1" smtClean="0"/>
              <a:t>deportivos</a:t>
            </a:r>
            <a:r>
              <a:rPr lang="en-US" sz="3600" dirty="0" smtClean="0"/>
              <a:t>?  R: $40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kumimoji="0" lang="en-US" sz="36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¿</a:t>
            </a:r>
            <a:r>
              <a:rPr kumimoji="0" lang="en-US" sz="36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Cuál</a:t>
            </a:r>
            <a:r>
              <a:rPr kumimoji="0" lang="en-US" sz="36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en-US" sz="36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es</a:t>
            </a:r>
            <a:r>
              <a:rPr kumimoji="0" lang="en-US" sz="36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el valor </a:t>
            </a:r>
            <a:r>
              <a:rPr kumimoji="0" lang="en-US" sz="36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más</a:t>
            </a:r>
            <a:r>
              <a:rPr kumimoji="0" lang="en-US" sz="36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alto de </a:t>
            </a:r>
            <a:r>
              <a:rPr kumimoji="0" lang="en-US" sz="36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zapatos</a:t>
            </a:r>
            <a:r>
              <a:rPr kumimoji="0" lang="en-US" sz="36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en-US" sz="36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deportivos</a:t>
            </a:r>
            <a:r>
              <a:rPr kumimoji="0" lang="en-US" sz="36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? R: $95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Cuál</a:t>
            </a:r>
            <a:r>
              <a:rPr lang="en-US" sz="3600" dirty="0" smtClean="0"/>
              <a:t> </a:t>
            </a:r>
            <a:r>
              <a:rPr lang="en-US" sz="3600" dirty="0" err="1" smtClean="0"/>
              <a:t>es</a:t>
            </a:r>
            <a:r>
              <a:rPr lang="en-US" sz="3600" dirty="0" smtClean="0"/>
              <a:t> el valor </a:t>
            </a:r>
            <a:r>
              <a:rPr lang="en-US" sz="3600" dirty="0" err="1" smtClean="0"/>
              <a:t>más</a:t>
            </a:r>
            <a:r>
              <a:rPr lang="en-US" sz="3600" dirty="0" smtClean="0"/>
              <a:t> </a:t>
            </a:r>
            <a:r>
              <a:rPr lang="en-US" sz="3600" dirty="0" err="1" smtClean="0"/>
              <a:t>frecuente</a:t>
            </a:r>
            <a:r>
              <a:rPr lang="en-US" sz="3600" dirty="0" smtClean="0"/>
              <a:t> de </a:t>
            </a:r>
            <a:r>
              <a:rPr lang="en-US" sz="3600" dirty="0" err="1" smtClean="0"/>
              <a:t>zapatos</a:t>
            </a:r>
            <a:r>
              <a:rPr lang="en-US" sz="3600" dirty="0" smtClean="0"/>
              <a:t> </a:t>
            </a:r>
            <a:r>
              <a:rPr lang="en-US" sz="3600" dirty="0" err="1" smtClean="0"/>
              <a:t>deportivos</a:t>
            </a:r>
            <a:r>
              <a:rPr lang="en-US" sz="3600" dirty="0" smtClean="0"/>
              <a:t>? R: $70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Cuántos</a:t>
            </a:r>
            <a:r>
              <a:rPr lang="en-US" sz="3600" dirty="0" smtClean="0"/>
              <a:t> </a:t>
            </a:r>
            <a:r>
              <a:rPr lang="en-US" sz="3600" dirty="0" err="1" smtClean="0"/>
              <a:t>datos</a:t>
            </a:r>
            <a:r>
              <a:rPr lang="en-US" sz="3600" dirty="0" smtClean="0"/>
              <a:t> hay </a:t>
            </a:r>
            <a:r>
              <a:rPr lang="en-US" sz="3600" dirty="0" err="1" smtClean="0"/>
              <a:t>en</a:t>
            </a:r>
            <a:r>
              <a:rPr lang="en-US" sz="3600" dirty="0" smtClean="0"/>
              <a:t> la </a:t>
            </a:r>
            <a:r>
              <a:rPr lang="en-US" sz="3600" dirty="0" err="1" smtClean="0"/>
              <a:t>cuarta</a:t>
            </a:r>
            <a:r>
              <a:rPr lang="en-US" sz="3600" dirty="0" smtClean="0"/>
              <a:t> </a:t>
            </a:r>
            <a:r>
              <a:rPr lang="en-US" sz="3600" dirty="0" err="1" smtClean="0"/>
              <a:t>clase</a:t>
            </a:r>
            <a:r>
              <a:rPr lang="en-US" sz="3600" dirty="0" smtClean="0"/>
              <a:t> de </a:t>
            </a:r>
            <a:r>
              <a:rPr lang="en-US" sz="3600" dirty="0" err="1" smtClean="0"/>
              <a:t>datos</a:t>
            </a:r>
            <a:r>
              <a:rPr lang="en-US" sz="3600" dirty="0" smtClean="0"/>
              <a:t>? R: 10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Cuántos</a:t>
            </a:r>
            <a:r>
              <a:rPr lang="en-US" sz="3600" dirty="0" smtClean="0"/>
              <a:t> </a:t>
            </a:r>
            <a:r>
              <a:rPr lang="en-US" sz="3600" dirty="0" err="1" smtClean="0"/>
              <a:t>datos</a:t>
            </a:r>
            <a:r>
              <a:rPr lang="en-US" sz="3600" dirty="0" smtClean="0"/>
              <a:t> hay </a:t>
            </a:r>
            <a:r>
              <a:rPr lang="en-US" sz="3600" dirty="0" err="1" smtClean="0"/>
              <a:t>en</a:t>
            </a:r>
            <a:r>
              <a:rPr lang="en-US" sz="3600" dirty="0" smtClean="0"/>
              <a:t> la </a:t>
            </a:r>
            <a:r>
              <a:rPr lang="en-US" sz="3600" dirty="0" err="1" smtClean="0"/>
              <a:t>segunda</a:t>
            </a:r>
            <a:r>
              <a:rPr lang="en-US" sz="3600" dirty="0" smtClean="0"/>
              <a:t> </a:t>
            </a:r>
            <a:r>
              <a:rPr lang="en-US" sz="3600" dirty="0" err="1" smtClean="0"/>
              <a:t>clase</a:t>
            </a:r>
            <a:r>
              <a:rPr lang="en-US" sz="3600" dirty="0" smtClean="0"/>
              <a:t> de </a:t>
            </a:r>
            <a:r>
              <a:rPr lang="en-US" sz="3600" dirty="0" err="1" smtClean="0"/>
              <a:t>datos</a:t>
            </a:r>
            <a:r>
              <a:rPr lang="en-US" sz="3600" dirty="0" smtClean="0"/>
              <a:t>? R: No hay </a:t>
            </a:r>
            <a:r>
              <a:rPr lang="en-US" sz="3600" dirty="0" err="1" smtClean="0"/>
              <a:t>datos</a:t>
            </a:r>
            <a:r>
              <a:rPr lang="en-US" sz="3600" dirty="0" smtClean="0"/>
              <a:t>.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Cuántos</a:t>
            </a:r>
            <a:r>
              <a:rPr lang="en-US" sz="3600" dirty="0" smtClean="0"/>
              <a:t> </a:t>
            </a:r>
            <a:r>
              <a:rPr lang="en-US" sz="3600" dirty="0" err="1" smtClean="0"/>
              <a:t>valores</a:t>
            </a:r>
            <a:r>
              <a:rPr lang="en-US" sz="3600" dirty="0" smtClean="0"/>
              <a:t> son </a:t>
            </a:r>
            <a:r>
              <a:rPr lang="en-US" sz="3600" dirty="0" err="1" smtClean="0"/>
              <a:t>menores</a:t>
            </a:r>
            <a:r>
              <a:rPr lang="en-US" sz="3600" dirty="0" smtClean="0"/>
              <a:t> que $70? R: 7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Cuántos</a:t>
            </a:r>
            <a:r>
              <a:rPr lang="en-US" sz="3600" dirty="0" smtClean="0"/>
              <a:t> </a:t>
            </a:r>
            <a:r>
              <a:rPr lang="en-US" sz="3600" dirty="0" err="1" smtClean="0"/>
              <a:t>valores</a:t>
            </a:r>
            <a:r>
              <a:rPr lang="en-US" sz="3600" dirty="0" smtClean="0"/>
              <a:t> son </a:t>
            </a:r>
            <a:r>
              <a:rPr lang="en-US" sz="3600" dirty="0" err="1" smtClean="0"/>
              <a:t>iguales</a:t>
            </a:r>
            <a:r>
              <a:rPr lang="en-US" sz="3600" dirty="0" smtClean="0"/>
              <a:t> o mayor que $80? R: 2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sz="3600" dirty="0" smtClean="0"/>
              <a:t>¿</a:t>
            </a:r>
            <a:r>
              <a:rPr lang="en-US" sz="3600" dirty="0" err="1" smtClean="0"/>
              <a:t>Cuántos</a:t>
            </a:r>
            <a:r>
              <a:rPr lang="en-US" sz="3600" dirty="0" smtClean="0"/>
              <a:t> </a:t>
            </a:r>
            <a:r>
              <a:rPr lang="en-US" sz="3600" dirty="0" err="1" smtClean="0"/>
              <a:t>valores</a:t>
            </a:r>
            <a:r>
              <a:rPr lang="en-US" sz="3600" dirty="0" smtClean="0"/>
              <a:t> se </a:t>
            </a:r>
            <a:r>
              <a:rPr lang="en-US" sz="3600" dirty="0" err="1" smtClean="0"/>
              <a:t>encuentran</a:t>
            </a:r>
            <a:r>
              <a:rPr lang="en-US" sz="3600" dirty="0" smtClean="0"/>
              <a:t> entre $40 y $68, ambos inclusive? R:7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endParaRPr lang="en-US" sz="3600" dirty="0"/>
          </a:p>
          <a:p>
            <a:pPr marL="457200" marR="0" indent="-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3600" b="0" i="0" u="none" strike="noStrike" cap="none" spc="-15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937" y="3634751"/>
            <a:ext cx="11521152" cy="3161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8545" y="7697746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5871" y="8322937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4653" y="8905752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6764" y="9315414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46144" y="9991094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0070" y="10536300"/>
            <a:ext cx="2826329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9642" y="11069217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73054" y="11737364"/>
            <a:ext cx="2387419" cy="479248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024381" y="12034074"/>
            <a:ext cx="2272146" cy="69272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0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4000885"/>
            <a:ext cx="10363200" cy="87372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88137" y="620568"/>
            <a:ext cx="21945600" cy="1454727"/>
          </a:xfrm>
        </p:spPr>
        <p:txBody>
          <a:bodyPr/>
          <a:lstStyle/>
          <a:p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 err="1" smtClean="0"/>
              <a:t>gráfica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cuantitativos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44435" y="2127826"/>
            <a:ext cx="9116291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Gráfico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kumimoji="0" lang="en-US" sz="4400" b="1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tallo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y </a:t>
            </a:r>
            <a:r>
              <a:rPr kumimoji="0" lang="en-US" sz="4400" b="1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hoja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(</a:t>
            </a:r>
            <a:r>
              <a:rPr kumimoji="0" lang="en-US" sz="4400" b="1" i="1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Stem-and-Leaf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kumimoji="0" lang="en-US" sz="4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19" y="7924801"/>
            <a:ext cx="7153982" cy="5060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645" y="7924802"/>
            <a:ext cx="7563566" cy="506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193" y="1168091"/>
            <a:ext cx="5839783" cy="488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26" y="1841564"/>
            <a:ext cx="7171770" cy="5378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8839" y="2130234"/>
            <a:ext cx="7631511" cy="509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8137" y="620568"/>
            <a:ext cx="21945600" cy="1454727"/>
          </a:xfrm>
        </p:spPr>
        <p:txBody>
          <a:bodyPr/>
          <a:lstStyle/>
          <a:p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 err="1" smtClean="0"/>
              <a:t>gráfica</a:t>
            </a:r>
            <a:r>
              <a:rPr lang="en-US" dirty="0" smtClean="0"/>
              <a:t> para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cuantitativos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4435" y="2127826"/>
            <a:ext cx="9116291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 err="1" smtClean="0"/>
              <a:t>Histograma</a:t>
            </a:r>
            <a:endParaRPr kumimoji="0" lang="en-US" sz="4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66" y="4350327"/>
            <a:ext cx="7641860" cy="4534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982" y="2989598"/>
            <a:ext cx="8735867" cy="87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7964" y="942110"/>
            <a:ext cx="11776364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Construyendo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un </a:t>
            </a:r>
            <a:r>
              <a:rPr kumimoji="0" lang="en-US" sz="4400" b="1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histograma</a:t>
            </a:r>
            <a:r>
              <a:rPr kumimoji="0" lang="en-US" sz="4400" b="1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3163" y="2078184"/>
            <a:ext cx="17678401" cy="22159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44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Rango</a:t>
            </a:r>
            <a:r>
              <a:rPr kumimoji="0" lang="en-US" sz="44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(R) =  </a:t>
            </a:r>
            <a:r>
              <a:rPr kumimoji="0" lang="en-US" sz="44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X</a:t>
            </a:r>
            <a:r>
              <a:rPr kumimoji="0" lang="en-US" sz="4400" b="0" i="0" u="none" strike="noStrike" cap="none" spc="-150" normalizeH="0" baseline="-2500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max</a:t>
            </a:r>
            <a:r>
              <a:rPr kumimoji="0" lang="en-US" sz="44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mr-IN" sz="44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–</a:t>
            </a:r>
            <a:r>
              <a:rPr kumimoji="0" lang="en-US" sz="44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en-US" sz="44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X</a:t>
            </a:r>
            <a:r>
              <a:rPr kumimoji="0" lang="en-US" sz="4400" b="0" i="0" u="none" strike="noStrike" cap="none" spc="-150" normalizeH="0" baseline="-2500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min</a:t>
            </a:r>
            <a:endParaRPr kumimoji="0" lang="en-US" sz="4400" b="0" i="0" u="none" strike="noStrike" cap="none" spc="-150" normalizeH="0" baseline="-25000" dirty="0" smtClean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4400" dirty="0" smtClean="0"/>
              <a:t>Nº de </a:t>
            </a:r>
            <a:r>
              <a:rPr lang="en-US" sz="4400" dirty="0" err="1" smtClean="0"/>
              <a:t>intervalos</a:t>
            </a:r>
            <a:r>
              <a:rPr lang="en-US" sz="4400" dirty="0" smtClean="0"/>
              <a:t>  (K) = (</a:t>
            </a:r>
            <a:r>
              <a:rPr lang="en-US" sz="4400" dirty="0" err="1" smtClean="0"/>
              <a:t>Regla</a:t>
            </a:r>
            <a:r>
              <a:rPr lang="en-US" sz="4400" dirty="0" smtClean="0"/>
              <a:t> de </a:t>
            </a:r>
            <a:r>
              <a:rPr lang="en-US" sz="4400" dirty="0" err="1" smtClean="0"/>
              <a:t>Sturges</a:t>
            </a:r>
            <a:r>
              <a:rPr lang="en-US" sz="4400" dirty="0" smtClean="0"/>
              <a:t>; K= 1+3,32Log</a:t>
            </a:r>
            <a:r>
              <a:rPr lang="en-US" sz="4400" i="1" dirty="0" smtClean="0"/>
              <a:t>n</a:t>
            </a:r>
            <a:r>
              <a:rPr lang="en-US" sz="4400" dirty="0" smtClean="0"/>
              <a:t>), </a:t>
            </a:r>
            <a:r>
              <a:rPr lang="en-US" sz="4400" i="1" dirty="0" smtClean="0"/>
              <a:t>n</a:t>
            </a:r>
            <a:r>
              <a:rPr lang="en-US" sz="4400" dirty="0" smtClean="0"/>
              <a:t> = </a:t>
            </a:r>
            <a:r>
              <a:rPr lang="en-US" sz="4400" dirty="0" err="1" smtClean="0"/>
              <a:t>tamaño</a:t>
            </a:r>
            <a:r>
              <a:rPr lang="en-US" sz="4400" dirty="0" smtClean="0"/>
              <a:t> </a:t>
            </a:r>
            <a:r>
              <a:rPr lang="en-US" sz="4400" dirty="0" err="1" smtClean="0"/>
              <a:t>muestral</a:t>
            </a:r>
            <a:r>
              <a:rPr lang="en-US" sz="4400" dirty="0" smtClean="0"/>
              <a:t>.</a:t>
            </a:r>
          </a:p>
          <a:p>
            <a:pPr marL="514350" marR="0" indent="-51435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44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Amplitud</a:t>
            </a:r>
            <a:r>
              <a:rPr kumimoji="0" lang="en-US" sz="44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(A) = R/K</a:t>
            </a:r>
            <a:endParaRPr kumimoji="0" lang="en-US" sz="4400" b="0" i="0" u="none" strike="noStrike" cap="none" spc="-150" normalizeH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3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6" y="1394925"/>
            <a:ext cx="15238251" cy="104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742" y="3758046"/>
            <a:ext cx="4261406" cy="730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1325" y="4540601"/>
            <a:ext cx="1445202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/>
              <a:t>Moda</a:t>
            </a:r>
            <a:r>
              <a:rPr lang="en-US" sz="4800" b="1" dirty="0"/>
              <a:t>: </a:t>
            </a:r>
            <a:r>
              <a:rPr lang="en-US" sz="4800" dirty="0" err="1"/>
              <a:t>es</a:t>
            </a:r>
            <a:r>
              <a:rPr lang="en-US" sz="4800" dirty="0"/>
              <a:t> el valor que </a:t>
            </a:r>
            <a:r>
              <a:rPr lang="en-US" sz="4800" dirty="0" err="1"/>
              <a:t>tiene</a:t>
            </a:r>
            <a:r>
              <a:rPr lang="en-US" sz="4800" dirty="0"/>
              <a:t> mayor </a:t>
            </a:r>
            <a:r>
              <a:rPr lang="en-US" sz="4800" dirty="0" err="1"/>
              <a:t>frecuencia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un </a:t>
            </a:r>
            <a:r>
              <a:rPr lang="en-US" sz="4800" dirty="0" err="1"/>
              <a:t>conjunto</a:t>
            </a:r>
            <a:r>
              <a:rPr lang="en-US" sz="4800" dirty="0"/>
              <a:t> de </a:t>
            </a:r>
            <a:r>
              <a:rPr lang="en-US" sz="4800" dirty="0" err="1" smtClean="0"/>
              <a:t>datos</a:t>
            </a:r>
            <a:r>
              <a:rPr lang="en-US" sz="4800" dirty="0" smtClean="0"/>
              <a:t> (“el que </a:t>
            </a:r>
            <a:r>
              <a:rPr lang="en-US" sz="4800" dirty="0" err="1" smtClean="0"/>
              <a:t>más</a:t>
            </a:r>
            <a:r>
              <a:rPr lang="en-US" sz="4800" dirty="0" smtClean="0"/>
              <a:t> se </a:t>
            </a:r>
            <a:r>
              <a:rPr lang="en-US" sz="4800" dirty="0" err="1" smtClean="0"/>
              <a:t>repite</a:t>
            </a:r>
            <a:r>
              <a:rPr lang="en-US" sz="4800" dirty="0" smtClean="0"/>
              <a:t>”).</a:t>
            </a:r>
            <a:endParaRPr lang="en-US" sz="4800" dirty="0"/>
          </a:p>
          <a:p>
            <a:endParaRPr lang="en-US" sz="4800" dirty="0"/>
          </a:p>
          <a:p>
            <a:r>
              <a:rPr lang="en-US" sz="4800" b="1" dirty="0" err="1"/>
              <a:t>Mediana</a:t>
            </a:r>
            <a:r>
              <a:rPr lang="en-US" sz="4800" b="1" dirty="0"/>
              <a:t>: </a:t>
            </a:r>
            <a:r>
              <a:rPr lang="en-US" sz="4800" dirty="0" err="1"/>
              <a:t>Es</a:t>
            </a:r>
            <a:r>
              <a:rPr lang="en-US" sz="4800" dirty="0"/>
              <a:t> el valor central de un </a:t>
            </a:r>
            <a:r>
              <a:rPr lang="en-US" sz="4800" dirty="0" err="1"/>
              <a:t>conjunto</a:t>
            </a:r>
            <a:r>
              <a:rPr lang="en-US" sz="4800" dirty="0"/>
              <a:t> de </a:t>
            </a:r>
            <a:r>
              <a:rPr lang="en-US" sz="4800" dirty="0" err="1"/>
              <a:t>datos</a:t>
            </a:r>
            <a:r>
              <a:rPr lang="en-US" sz="4800" dirty="0" smtClean="0"/>
              <a:t>. </a:t>
            </a:r>
            <a:r>
              <a:rPr lang="en-US" sz="4800" dirty="0" err="1" smtClean="0"/>
              <a:t>Separa</a:t>
            </a:r>
            <a:r>
              <a:rPr lang="en-US" sz="4800" dirty="0" smtClean="0"/>
              <a:t> el </a:t>
            </a:r>
            <a:r>
              <a:rPr lang="en-US" sz="4800" dirty="0" err="1" smtClean="0"/>
              <a:t>conjunto</a:t>
            </a:r>
            <a:r>
              <a:rPr lang="en-US" sz="4800" dirty="0" smtClean="0"/>
              <a:t> de </a:t>
            </a:r>
            <a:r>
              <a:rPr lang="en-US" sz="4800" dirty="0" err="1" smtClean="0"/>
              <a:t>datos</a:t>
            </a:r>
            <a:r>
              <a:rPr lang="en-US" sz="4800" dirty="0" smtClean="0"/>
              <a:t> </a:t>
            </a:r>
            <a:r>
              <a:rPr lang="en-US" sz="4800" dirty="0" err="1" smtClean="0"/>
              <a:t>en</a:t>
            </a:r>
            <a:r>
              <a:rPr lang="en-US" sz="4800" dirty="0" smtClean="0"/>
              <a:t> dos </a:t>
            </a:r>
            <a:r>
              <a:rPr lang="en-US" sz="4800" dirty="0" err="1" smtClean="0"/>
              <a:t>partes</a:t>
            </a:r>
            <a:r>
              <a:rPr lang="en-US" sz="4800" dirty="0" smtClean="0"/>
              <a:t> </a:t>
            </a:r>
            <a:r>
              <a:rPr lang="en-US" sz="4800" dirty="0" err="1" smtClean="0"/>
              <a:t>iguales</a:t>
            </a:r>
            <a:r>
              <a:rPr lang="en-US" sz="4800" dirty="0"/>
              <a:t> </a:t>
            </a:r>
            <a:r>
              <a:rPr lang="en-US" sz="4800" dirty="0" smtClean="0"/>
              <a:t>(</a:t>
            </a:r>
            <a:r>
              <a:rPr lang="en-US" sz="4800" dirty="0" err="1" smtClean="0"/>
              <a:t>debe</a:t>
            </a:r>
            <a:r>
              <a:rPr lang="en-US" sz="4800" dirty="0" smtClean="0"/>
              <a:t> </a:t>
            </a:r>
            <a:r>
              <a:rPr lang="en-US" sz="4800" dirty="0" err="1" smtClean="0"/>
              <a:t>ordenar</a:t>
            </a:r>
            <a:r>
              <a:rPr lang="en-US" sz="4800" dirty="0" smtClean="0"/>
              <a:t> </a:t>
            </a:r>
            <a:r>
              <a:rPr lang="en-US" sz="4800" dirty="0" err="1" smtClean="0"/>
              <a:t>datos</a:t>
            </a:r>
            <a:r>
              <a:rPr lang="en-US" sz="4800" dirty="0" smtClean="0"/>
              <a:t> de </a:t>
            </a:r>
            <a:r>
              <a:rPr lang="en-US" sz="4800" dirty="0" err="1" smtClean="0"/>
              <a:t>menor</a:t>
            </a:r>
            <a:r>
              <a:rPr lang="en-US" sz="4800" dirty="0" smtClean="0"/>
              <a:t> a mayor para </a:t>
            </a:r>
            <a:r>
              <a:rPr lang="en-US" sz="4800" dirty="0" err="1" smtClean="0"/>
              <a:t>calcular</a:t>
            </a:r>
            <a:r>
              <a:rPr lang="en-US" sz="4800" dirty="0" smtClean="0"/>
              <a:t> la </a:t>
            </a:r>
            <a:r>
              <a:rPr lang="en-US" sz="4800" dirty="0" err="1" smtClean="0"/>
              <a:t>mediana</a:t>
            </a:r>
            <a:r>
              <a:rPr lang="en-US" sz="4800" dirty="0" smtClean="0"/>
              <a:t>).</a:t>
            </a:r>
            <a:endParaRPr lang="en-US" sz="4800" dirty="0"/>
          </a:p>
          <a:p>
            <a:endParaRPr lang="en-US" sz="4800" dirty="0"/>
          </a:p>
          <a:p>
            <a:r>
              <a:rPr lang="en-US" sz="4800" b="1" dirty="0" smtClean="0"/>
              <a:t>Media </a:t>
            </a:r>
            <a:r>
              <a:rPr lang="en-US" sz="4800" b="1" dirty="0" err="1" smtClean="0"/>
              <a:t>aritmética</a:t>
            </a:r>
            <a:r>
              <a:rPr lang="en-US" sz="4800" b="1" dirty="0" smtClean="0"/>
              <a:t> o </a:t>
            </a:r>
            <a:r>
              <a:rPr lang="en-US" sz="4800" b="1" dirty="0" err="1" smtClean="0"/>
              <a:t>promedio</a:t>
            </a:r>
            <a:r>
              <a:rPr lang="en-US" sz="4800" b="1" dirty="0" smtClean="0"/>
              <a:t>: </a:t>
            </a:r>
            <a:r>
              <a:rPr lang="en-US" sz="4800" dirty="0" err="1"/>
              <a:t>Es</a:t>
            </a:r>
            <a:r>
              <a:rPr lang="en-US" sz="4800" dirty="0"/>
              <a:t> la </a:t>
            </a:r>
            <a:r>
              <a:rPr lang="en-US" sz="4800" dirty="0" err="1"/>
              <a:t>suma</a:t>
            </a:r>
            <a:r>
              <a:rPr lang="en-US" sz="4800" dirty="0"/>
              <a:t> de </a:t>
            </a:r>
            <a:r>
              <a:rPr lang="en-US" sz="4800" dirty="0" err="1"/>
              <a:t>todos</a:t>
            </a:r>
            <a:r>
              <a:rPr lang="en-US" sz="4800" dirty="0"/>
              <a:t>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valores</a:t>
            </a:r>
            <a:r>
              <a:rPr lang="en-US" sz="4800" dirty="0"/>
              <a:t> </a:t>
            </a:r>
            <a:r>
              <a:rPr lang="en-US" sz="4800" dirty="0" err="1"/>
              <a:t>dividido</a:t>
            </a:r>
            <a:r>
              <a:rPr lang="en-US" sz="4800" dirty="0"/>
              <a:t> </a:t>
            </a:r>
            <a:r>
              <a:rPr lang="en-US" sz="4800" dirty="0" err="1"/>
              <a:t>por</a:t>
            </a:r>
            <a:r>
              <a:rPr lang="en-US" sz="4800" dirty="0"/>
              <a:t> el </a:t>
            </a:r>
            <a:r>
              <a:rPr lang="en-US" sz="4800" dirty="0" err="1"/>
              <a:t>número</a:t>
            </a:r>
            <a:r>
              <a:rPr lang="en-US" sz="4800" dirty="0"/>
              <a:t> total de </a:t>
            </a:r>
            <a:r>
              <a:rPr lang="en-US" sz="4800" dirty="0" err="1" smtClean="0"/>
              <a:t>datos</a:t>
            </a:r>
            <a:r>
              <a:rPr lang="en-US" sz="4800" dirty="0" smtClean="0"/>
              <a:t> (</a:t>
            </a:r>
            <a:r>
              <a:rPr lang="en-US" sz="4800" i="1" dirty="0" smtClean="0"/>
              <a:t>n</a:t>
            </a:r>
            <a:r>
              <a:rPr lang="en-US" sz="4800" dirty="0" smtClean="0"/>
              <a:t> = </a:t>
            </a:r>
            <a:r>
              <a:rPr lang="en-US" sz="4800" dirty="0" err="1" smtClean="0"/>
              <a:t>tamaño</a:t>
            </a:r>
            <a:r>
              <a:rPr lang="en-US" sz="4800" dirty="0" smtClean="0"/>
              <a:t> </a:t>
            </a:r>
            <a:r>
              <a:rPr lang="en-US" sz="4800" dirty="0" err="1" smtClean="0"/>
              <a:t>muestral</a:t>
            </a:r>
            <a:r>
              <a:rPr lang="en-US" sz="4800" dirty="0" smtClean="0"/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2913" y="857250"/>
            <a:ext cx="16684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/>
              <a:t>tendencia</a:t>
            </a:r>
            <a:r>
              <a:rPr lang="en-US" sz="6400" dirty="0"/>
              <a:t> central</a:t>
            </a:r>
            <a:r>
              <a:rPr lang="en-US" sz="4800" dirty="0" smtClean="0"/>
              <a:t>: (</a:t>
            </a:r>
            <a:r>
              <a:rPr lang="en-US" sz="4800" dirty="0" err="1" smtClean="0"/>
              <a:t>datos</a:t>
            </a:r>
            <a:r>
              <a:rPr lang="en-US" sz="4800" dirty="0" smtClean="0"/>
              <a:t> no </a:t>
            </a:r>
            <a:r>
              <a:rPr lang="en-US" sz="4800" dirty="0" err="1" smtClean="0"/>
              <a:t>agrupados</a:t>
            </a:r>
            <a:r>
              <a:rPr lang="en-US" sz="4800" dirty="0" smtClean="0"/>
              <a:t>)</a:t>
            </a:r>
            <a:endParaRPr lang="en-US" sz="4800" dirty="0"/>
          </a:p>
          <a:p>
            <a:r>
              <a:rPr lang="en-US" sz="4800" dirty="0"/>
              <a:t>                                                         </a:t>
            </a:r>
            <a:r>
              <a:rPr lang="en-US" sz="4800" dirty="0" err="1"/>
              <a:t>Moda</a:t>
            </a:r>
            <a:r>
              <a:rPr lang="en-US" sz="4800" dirty="0"/>
              <a:t>, </a:t>
            </a:r>
            <a:r>
              <a:rPr lang="en-US" sz="4800" dirty="0" err="1"/>
              <a:t>Mediana</a:t>
            </a:r>
            <a:r>
              <a:rPr lang="en-US" sz="4800" dirty="0"/>
              <a:t> y </a:t>
            </a:r>
            <a:r>
              <a:rPr lang="en-US" sz="4800" dirty="0" smtClean="0"/>
              <a:t>Media </a:t>
            </a:r>
            <a:r>
              <a:rPr lang="en-US" sz="4800" dirty="0" err="1" smtClean="0"/>
              <a:t>Aritmética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61" y="11468747"/>
            <a:ext cx="6286503" cy="1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676900" y="4400551"/>
            <a:ext cx="7115176" cy="654367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7" name="TextBox 6"/>
          <p:cNvSpPr txBox="1"/>
          <p:nvPr/>
        </p:nvSpPr>
        <p:spPr>
          <a:xfrm>
            <a:off x="6648452" y="5829301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20388" y="9054373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1392" y="774382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8716" y="512141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27508" y="6964501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7980" y="671512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2940" y="9159597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1782" y="5299353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9560" y="8032819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3381" y="3957638"/>
            <a:ext cx="9969820" cy="7572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8" name="TextBox 17"/>
          <p:cNvSpPr txBox="1"/>
          <p:nvPr/>
        </p:nvSpPr>
        <p:spPr>
          <a:xfrm>
            <a:off x="1472913" y="857250"/>
            <a:ext cx="1463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/>
              <a:t>tendencia</a:t>
            </a:r>
            <a:r>
              <a:rPr lang="en-US" sz="6400" dirty="0"/>
              <a:t> central</a:t>
            </a:r>
            <a:r>
              <a:rPr lang="en-US" sz="4800" dirty="0"/>
              <a:t>: </a:t>
            </a:r>
          </a:p>
          <a:p>
            <a:r>
              <a:rPr lang="en-US" sz="4800" dirty="0"/>
              <a:t>                                                         </a:t>
            </a:r>
            <a:r>
              <a:rPr lang="en-US" sz="4800" b="1" dirty="0" err="1" smtClean="0"/>
              <a:t>Moda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13694326" y="4674691"/>
            <a:ext cx="5649685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-150" normalizeH="0" baseline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Mo = 5 </a:t>
            </a:r>
            <a:endParaRPr kumimoji="0" lang="en-US" sz="5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94326" y="4674691"/>
            <a:ext cx="2824842" cy="110844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63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676900" y="4400551"/>
            <a:ext cx="7115176" cy="654367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7" name="TextBox 6"/>
          <p:cNvSpPr txBox="1"/>
          <p:nvPr/>
        </p:nvSpPr>
        <p:spPr>
          <a:xfrm>
            <a:off x="6648452" y="5829301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20388" y="9054373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1392" y="774382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8716" y="512141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27508" y="6964501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7980" y="671512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2940" y="9159597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1782" y="5299353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9560" y="8032819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2913" y="857250"/>
            <a:ext cx="1463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/>
              <a:t>tendencia</a:t>
            </a:r>
            <a:r>
              <a:rPr lang="en-US" sz="6400" dirty="0"/>
              <a:t> central</a:t>
            </a:r>
            <a:r>
              <a:rPr lang="en-US" sz="4800" dirty="0"/>
              <a:t>: </a:t>
            </a:r>
          </a:p>
          <a:p>
            <a:r>
              <a:rPr lang="en-US" sz="4800" dirty="0"/>
              <a:t>                                                         </a:t>
            </a:r>
            <a:r>
              <a:rPr lang="en-US" sz="4800" b="1" dirty="0" err="1" smtClean="0"/>
              <a:t>Mediana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15116886" y="5986570"/>
            <a:ext cx="5649685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-150" normalizeH="0" baseline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Me = 5 </a:t>
            </a:r>
            <a:endParaRPr kumimoji="0" lang="en-US" sz="54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90892" y="5783134"/>
            <a:ext cx="2824842" cy="110844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0848" y="4231570"/>
            <a:ext cx="8361762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 smtClean="0"/>
              <a:t>2  2  3  5  5  5  6  8  9     </a:t>
            </a:r>
            <a:endParaRPr kumimoji="0" lang="en-US" sz="48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  <p:sp>
        <p:nvSpPr>
          <p:cNvPr id="3" name="Oval 2"/>
          <p:cNvSpPr/>
          <p:nvPr/>
        </p:nvSpPr>
        <p:spPr>
          <a:xfrm>
            <a:off x="15972685" y="4335237"/>
            <a:ext cx="486516" cy="720864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500" tIns="63500" rIns="63500" bIns="635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92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676900" y="4400551"/>
            <a:ext cx="7115176" cy="654367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7" name="TextBox 6"/>
          <p:cNvSpPr txBox="1"/>
          <p:nvPr/>
        </p:nvSpPr>
        <p:spPr>
          <a:xfrm>
            <a:off x="6648452" y="5829301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20388" y="9054373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1392" y="774382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8716" y="512141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27508" y="6964501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7980" y="6715125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2940" y="9159597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41782" y="5299353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9560" y="8032819"/>
            <a:ext cx="971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2912" y="857250"/>
            <a:ext cx="15443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/>
              <a:t>tendencia</a:t>
            </a:r>
            <a:r>
              <a:rPr lang="en-US" sz="6400" dirty="0"/>
              <a:t> central</a:t>
            </a:r>
            <a:r>
              <a:rPr lang="en-US" sz="4800" dirty="0"/>
              <a:t>: </a:t>
            </a:r>
          </a:p>
          <a:p>
            <a:r>
              <a:rPr lang="en-US" sz="4800" dirty="0"/>
              <a:t>                                                         </a:t>
            </a:r>
            <a:r>
              <a:rPr lang="en-US" sz="4800" b="1" dirty="0" smtClean="0"/>
              <a:t>Media </a:t>
            </a:r>
            <a:r>
              <a:rPr lang="en-US" sz="4800" b="1" dirty="0" err="1" smtClean="0"/>
              <a:t>aritmética</a:t>
            </a:r>
            <a:r>
              <a:rPr lang="en-US" sz="4800" b="1" dirty="0" smtClean="0"/>
              <a:t> o </a:t>
            </a:r>
            <a:r>
              <a:rPr lang="en-US" sz="4800" b="1" dirty="0" err="1" smtClean="0"/>
              <a:t>promedio</a:t>
            </a:r>
            <a:endParaRPr lang="en-US" sz="4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606" y="3740505"/>
            <a:ext cx="6286503" cy="15588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35112" y="5300285"/>
            <a:ext cx="8918802" cy="11079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dirty="0" smtClean="0"/>
              <a:t>2+2+3+5+5+5+6+8+9   =   5    </a:t>
            </a:r>
            <a:endParaRPr kumimoji="0" lang="en-US" sz="60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4362171" y="6408279"/>
            <a:ext cx="6669029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17651660" y="6360118"/>
            <a:ext cx="1858822" cy="11079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 kumimoji="0" lang="en-US" sz="60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14171" y="5382577"/>
            <a:ext cx="1371599" cy="110844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235112" y="5299353"/>
            <a:ext cx="7879059" cy="232686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500" tIns="63500" rIns="63500" bIns="635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1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91049" y="4086226"/>
            <a:ext cx="7143750" cy="5943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" name="TextBox 4"/>
          <p:cNvSpPr txBox="1"/>
          <p:nvPr/>
        </p:nvSpPr>
        <p:spPr>
          <a:xfrm>
            <a:off x="6305549" y="4903649"/>
            <a:ext cx="49434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6.0</a:t>
            </a:r>
          </a:p>
          <a:p>
            <a:r>
              <a:rPr lang="en-US" sz="4800" dirty="0"/>
              <a:t>             6.0.          6.0</a:t>
            </a:r>
          </a:p>
          <a:p>
            <a:r>
              <a:rPr lang="en-US" sz="4800" dirty="0"/>
              <a:t>           6.0</a:t>
            </a:r>
          </a:p>
          <a:p>
            <a:r>
              <a:rPr lang="en-US" sz="4800" dirty="0"/>
              <a:t>                    6.0</a:t>
            </a:r>
          </a:p>
          <a:p>
            <a:r>
              <a:rPr lang="en-US" sz="4800" dirty="0"/>
              <a:t>      6.0</a:t>
            </a:r>
          </a:p>
          <a:p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535439" y="9757514"/>
            <a:ext cx="7570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dirty="0"/>
          </a:p>
          <a:p>
            <a:pPr algn="ctr"/>
            <a:r>
              <a:rPr lang="en-US" sz="4800" i="1" dirty="0"/>
              <a:t>n </a:t>
            </a:r>
            <a:r>
              <a:rPr lang="en-US" sz="4800" dirty="0"/>
              <a:t>= 6 </a:t>
            </a:r>
          </a:p>
          <a:p>
            <a:pPr algn="ctr"/>
            <a:r>
              <a:rPr lang="en-US" sz="4800" dirty="0"/>
              <a:t>Media </a:t>
            </a:r>
            <a:r>
              <a:rPr lang="en-US" sz="4800" dirty="0" smtClean="0"/>
              <a:t>(</a:t>
            </a:r>
            <a:r>
              <a:rPr lang="en-US" sz="4800" dirty="0" err="1" smtClean="0"/>
              <a:t>Vespertino</a:t>
            </a:r>
            <a:r>
              <a:rPr lang="en-US" sz="4800" dirty="0" smtClean="0"/>
              <a:t> </a:t>
            </a:r>
            <a:r>
              <a:rPr lang="en-US" sz="4800" dirty="0" err="1"/>
              <a:t>Maipú</a:t>
            </a:r>
            <a:r>
              <a:rPr lang="en-US" sz="4800" dirty="0"/>
              <a:t>): 6.0</a:t>
            </a:r>
          </a:p>
        </p:txBody>
      </p:sp>
      <p:sp>
        <p:nvSpPr>
          <p:cNvPr id="7" name="Oval 6"/>
          <p:cNvSpPr/>
          <p:nvPr/>
        </p:nvSpPr>
        <p:spPr>
          <a:xfrm>
            <a:off x="12963523" y="4086226"/>
            <a:ext cx="7143750" cy="5943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8" name="TextBox 7"/>
          <p:cNvSpPr txBox="1"/>
          <p:nvPr/>
        </p:nvSpPr>
        <p:spPr>
          <a:xfrm>
            <a:off x="13935078" y="5272981"/>
            <a:ext cx="61721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6.0</a:t>
            </a:r>
          </a:p>
          <a:p>
            <a:r>
              <a:rPr lang="en-US" sz="4800" dirty="0"/>
              <a:t>             </a:t>
            </a:r>
            <a:r>
              <a:rPr lang="en-US" sz="4800" dirty="0">
                <a:solidFill>
                  <a:srgbClr val="FF0000"/>
                </a:solidFill>
              </a:rPr>
              <a:t>3.0</a:t>
            </a:r>
            <a:r>
              <a:rPr lang="en-US" sz="4800" dirty="0"/>
              <a:t>         7.0</a:t>
            </a:r>
          </a:p>
          <a:p>
            <a:r>
              <a:rPr lang="en-US" sz="4800" dirty="0"/>
              <a:t>           6.0</a:t>
            </a:r>
          </a:p>
          <a:p>
            <a:r>
              <a:rPr lang="en-US" sz="4800" dirty="0"/>
              <a:t>                    7.0</a:t>
            </a:r>
          </a:p>
          <a:p>
            <a:r>
              <a:rPr lang="en-US" sz="4800" dirty="0"/>
              <a:t>      7.0</a:t>
            </a:r>
          </a:p>
          <a:p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3420718" y="10496180"/>
            <a:ext cx="7528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/>
              <a:t>n </a:t>
            </a:r>
            <a:r>
              <a:rPr lang="en-US" sz="4800" dirty="0"/>
              <a:t>= 6 </a:t>
            </a:r>
          </a:p>
          <a:p>
            <a:r>
              <a:rPr lang="en-US" sz="4800" dirty="0"/>
              <a:t>Media </a:t>
            </a:r>
            <a:r>
              <a:rPr lang="en-US" sz="4800" dirty="0" smtClean="0"/>
              <a:t>(</a:t>
            </a:r>
            <a:r>
              <a:rPr lang="en-US" sz="4800" dirty="0" err="1" smtClean="0"/>
              <a:t>Vespertino</a:t>
            </a:r>
            <a:r>
              <a:rPr lang="en-US" sz="4800" dirty="0" smtClean="0"/>
              <a:t> </a:t>
            </a:r>
            <a:r>
              <a:rPr lang="en-US" sz="4800" dirty="0"/>
              <a:t>Centro): 6.0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6701" y="3886200"/>
            <a:ext cx="8629650" cy="6605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1" name="Rectangle 10"/>
          <p:cNvSpPr/>
          <p:nvPr/>
        </p:nvSpPr>
        <p:spPr>
          <a:xfrm>
            <a:off x="12121984" y="3762975"/>
            <a:ext cx="8826824" cy="659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2" name="TextBox 11"/>
          <p:cNvSpPr txBox="1"/>
          <p:nvPr/>
        </p:nvSpPr>
        <p:spPr>
          <a:xfrm>
            <a:off x="4819652" y="1392230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Pero </a:t>
            </a:r>
            <a:r>
              <a:rPr lang="en-US" sz="7200" dirty="0" err="1"/>
              <a:t>cuidado</a:t>
            </a:r>
            <a:r>
              <a:rPr lang="mr-IN" sz="7200" dirty="0"/>
              <a:t>…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34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2913" y="857250"/>
            <a:ext cx="16684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 smtClean="0"/>
              <a:t>dispersión</a:t>
            </a:r>
            <a:endParaRPr lang="en-US" sz="4800" dirty="0"/>
          </a:p>
          <a:p>
            <a:r>
              <a:rPr lang="en-US" sz="4800" dirty="0"/>
              <a:t>                                                        </a:t>
            </a:r>
            <a:r>
              <a:rPr lang="en-US" sz="4800" dirty="0" err="1" smtClean="0"/>
              <a:t>Rango</a:t>
            </a:r>
            <a:r>
              <a:rPr lang="en-US" sz="4800" dirty="0" smtClean="0"/>
              <a:t>, </a:t>
            </a:r>
            <a:r>
              <a:rPr lang="en-US" sz="4800" dirty="0" err="1" smtClean="0"/>
              <a:t>Varianza</a:t>
            </a:r>
            <a:r>
              <a:rPr lang="en-US" sz="4800" dirty="0" smtClean="0"/>
              <a:t>, </a:t>
            </a:r>
            <a:r>
              <a:rPr lang="en-US" sz="4800" dirty="0" err="1" smtClean="0"/>
              <a:t>Desviación</a:t>
            </a:r>
            <a:r>
              <a:rPr lang="en-US" sz="4800" dirty="0" smtClean="0"/>
              <a:t> </a:t>
            </a:r>
            <a:r>
              <a:rPr lang="en-US" sz="4800" dirty="0" err="1" smtClean="0"/>
              <a:t>Estándar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76" y="3886201"/>
            <a:ext cx="18349864" cy="72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84" y="6467928"/>
            <a:ext cx="16246045" cy="61050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2913" y="857250"/>
            <a:ext cx="16684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 smtClean="0"/>
              <a:t>dispersión</a:t>
            </a:r>
            <a:r>
              <a:rPr lang="en-US" sz="6400" dirty="0" smtClean="0"/>
              <a:t> (</a:t>
            </a:r>
            <a:r>
              <a:rPr lang="en-US" sz="6400" dirty="0" err="1" smtClean="0"/>
              <a:t>datos</a:t>
            </a:r>
            <a:r>
              <a:rPr lang="en-US" sz="6400" dirty="0" smtClean="0"/>
              <a:t> no </a:t>
            </a:r>
            <a:r>
              <a:rPr lang="en-US" sz="6400" dirty="0" err="1" smtClean="0"/>
              <a:t>agrupados</a:t>
            </a:r>
            <a:r>
              <a:rPr lang="en-US" sz="6400" dirty="0" smtClean="0"/>
              <a:t>)</a:t>
            </a:r>
            <a:endParaRPr lang="en-US" sz="4800" dirty="0"/>
          </a:p>
          <a:p>
            <a:r>
              <a:rPr lang="en-US" sz="4800" dirty="0"/>
              <a:t>                                                        </a:t>
            </a:r>
            <a:r>
              <a:rPr lang="en-US" sz="4800" b="1" dirty="0" err="1" smtClean="0"/>
              <a:t>Rango</a:t>
            </a:r>
            <a:r>
              <a:rPr lang="en-US" sz="4800" b="1" dirty="0"/>
              <a:t> </a:t>
            </a:r>
            <a:r>
              <a:rPr lang="en-US" sz="4800" b="1" i="1" dirty="0" smtClean="0"/>
              <a:t>R </a:t>
            </a:r>
            <a:r>
              <a:rPr lang="en-US" sz="4800" b="1" dirty="0" smtClean="0"/>
              <a:t>= (</a:t>
            </a:r>
            <a:r>
              <a:rPr lang="en-US" sz="4800" b="1" dirty="0" err="1" smtClean="0"/>
              <a:t>Xmax</a:t>
            </a:r>
            <a:r>
              <a:rPr lang="en-US" sz="4800" b="1" dirty="0" smtClean="0"/>
              <a:t> </a:t>
            </a:r>
            <a:r>
              <a:rPr lang="mr-IN" sz="4800" b="1" dirty="0" smtClean="0"/>
              <a:t>–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Xmin</a:t>
            </a:r>
            <a:r>
              <a:rPr lang="en-US" sz="4800" b="1" dirty="0" smtClean="0"/>
              <a:t>)</a:t>
            </a:r>
            <a:endParaRPr lang="en-US" sz="4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6" y="4145987"/>
            <a:ext cx="3876260" cy="8490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1343" y="4071745"/>
            <a:ext cx="5747657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1" u="none" strike="noStrike" cap="none" spc="-15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R</a:t>
            </a:r>
            <a:r>
              <a:rPr kumimoji="0" lang="en-US" sz="4800" b="1" i="0" u="none" strike="noStrike" cap="none" spc="-15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4800" b="1" i="0" u="none" strike="noStrike" cap="none" spc="-150" normalizeH="0" baseline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=  7-1= 6</a:t>
            </a:r>
            <a:endParaRPr kumimoji="0" lang="en-US" sz="4800" b="1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1343" y="4071745"/>
            <a:ext cx="3167743" cy="92332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500" tIns="63500" rIns="63500" bIns="635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06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29" y="1156443"/>
            <a:ext cx="12210268" cy="10515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599" y="833717"/>
            <a:ext cx="9923930" cy="1292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Morfometría</a:t>
            </a:r>
            <a:r>
              <a:rPr kumimoji="0" lang="en-US" sz="72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72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geométrica</a:t>
            </a:r>
            <a:endParaRPr kumimoji="0" lang="en-US" sz="72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6" y="2827929"/>
            <a:ext cx="9667460" cy="5405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0" y="9224214"/>
            <a:ext cx="9365876" cy="33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624" y="6014883"/>
            <a:ext cx="5858973" cy="2107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34" y="5181598"/>
            <a:ext cx="3876260" cy="849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2913" y="857250"/>
            <a:ext cx="16684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 smtClean="0"/>
              <a:t>dispersión</a:t>
            </a:r>
            <a:endParaRPr lang="en-US" sz="4800" dirty="0"/>
          </a:p>
          <a:p>
            <a:r>
              <a:rPr lang="en-US" sz="4800" dirty="0"/>
              <a:t>                                                        </a:t>
            </a:r>
            <a:r>
              <a:rPr lang="en-US" sz="4800" b="1" dirty="0" err="1" smtClean="0"/>
              <a:t>Varianza</a:t>
            </a:r>
            <a:endParaRPr lang="en-US" sz="4800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208" y="1905230"/>
            <a:ext cx="5072911" cy="1752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208" y="3658171"/>
            <a:ext cx="5529530" cy="1910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83942" y="2458536"/>
            <a:ext cx="4572000" cy="646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Poblacional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kumimoji="0" lang="en-US" sz="3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76119" y="4290371"/>
            <a:ext cx="4572000" cy="646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Muestral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kumimoji="0" lang="en-US" sz="3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1" y="3560484"/>
            <a:ext cx="11375573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Ejemplo</a:t>
            </a:r>
            <a:r>
              <a:rPr kumimoji="0" lang="en-US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: Dados </a:t>
            </a:r>
            <a:r>
              <a:rPr kumimoji="0" lang="en-US" sz="4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los</a:t>
            </a:r>
            <a:r>
              <a:rPr kumimoji="0" lang="en-US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4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siguientes</a:t>
            </a:r>
            <a:r>
              <a:rPr kumimoji="0" lang="en-US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4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valores</a:t>
            </a:r>
            <a:r>
              <a:rPr kumimoji="0" lang="en-US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kumimoji="0" lang="en-US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4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Calcule</a:t>
            </a:r>
            <a:r>
              <a:rPr kumimoji="0" lang="en-US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la </a:t>
            </a:r>
            <a:r>
              <a:rPr kumimoji="0" lang="en-US" sz="4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Varianza</a:t>
            </a:r>
            <a:r>
              <a:rPr kumimoji="0" lang="en-US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 kumimoji="0" lang="en-US" sz="4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653" y="7361561"/>
            <a:ext cx="7739191" cy="49812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03208" y="3658171"/>
            <a:ext cx="6836106" cy="194797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111" y="7963986"/>
            <a:ext cx="4572000" cy="987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419" y="9236512"/>
            <a:ext cx="6665400" cy="13623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041765" y="6588254"/>
            <a:ext cx="14059204" cy="527932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500" tIns="63500" rIns="63500" bIns="635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5" y="6286229"/>
            <a:ext cx="9514931" cy="5658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70971" y="1469571"/>
            <a:ext cx="8784772" cy="454531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500" tIns="63500" rIns="63500" bIns="635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83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2913" y="857250"/>
            <a:ext cx="16684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/>
              <a:t>Estadísticos</a:t>
            </a:r>
            <a:r>
              <a:rPr lang="en-US" sz="6400" dirty="0"/>
              <a:t> de </a:t>
            </a:r>
            <a:r>
              <a:rPr lang="en-US" sz="6400" dirty="0" err="1" smtClean="0"/>
              <a:t>dispersión</a:t>
            </a:r>
            <a:endParaRPr lang="en-US" sz="4800" dirty="0"/>
          </a:p>
          <a:p>
            <a:r>
              <a:rPr lang="en-US" sz="4800" dirty="0"/>
              <a:t>                                                        </a:t>
            </a:r>
            <a:r>
              <a:rPr lang="en-US" sz="4800" dirty="0" err="1" smtClean="0"/>
              <a:t>Desviación</a:t>
            </a:r>
            <a:r>
              <a:rPr lang="en-US" sz="4800" dirty="0" smtClean="0"/>
              <a:t> </a:t>
            </a:r>
            <a:r>
              <a:rPr lang="en-US" sz="4800" dirty="0" err="1" smtClean="0"/>
              <a:t>Estándar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1472913" y="3461657"/>
            <a:ext cx="19104429" cy="153888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lang="en-US" sz="4400" dirty="0"/>
              <a:t>La </a:t>
            </a:r>
            <a:r>
              <a:rPr lang="en-US" sz="4400" b="1" dirty="0" err="1"/>
              <a:t>desviación</a:t>
            </a:r>
            <a:r>
              <a:rPr lang="en-US" sz="4400" b="1" dirty="0"/>
              <a:t> </a:t>
            </a:r>
            <a:r>
              <a:rPr lang="en-US" sz="4400" b="1" dirty="0" err="1"/>
              <a:t>estándar</a:t>
            </a:r>
            <a:r>
              <a:rPr lang="en-US" sz="4400" b="1" dirty="0"/>
              <a:t> </a:t>
            </a:r>
            <a:r>
              <a:rPr lang="en-US" sz="4400" dirty="0"/>
              <a:t>de un </a:t>
            </a:r>
            <a:r>
              <a:rPr lang="en-US" sz="4400" dirty="0" err="1"/>
              <a:t>conjunto</a:t>
            </a:r>
            <a:r>
              <a:rPr lang="en-US" sz="4400" dirty="0"/>
              <a:t> de </a:t>
            </a:r>
            <a:r>
              <a:rPr lang="en-US" sz="4400" dirty="0" err="1"/>
              <a:t>mediciones</a:t>
            </a:r>
            <a:r>
              <a:rPr lang="en-US" sz="4400" dirty="0"/>
              <a:t> </a:t>
            </a:r>
            <a:r>
              <a:rPr lang="en-US" sz="4400" dirty="0" err="1"/>
              <a:t>es</a:t>
            </a:r>
            <a:r>
              <a:rPr lang="en-US" sz="4400" dirty="0"/>
              <a:t> </a:t>
            </a:r>
            <a:r>
              <a:rPr lang="en-US" sz="4400" dirty="0" err="1"/>
              <a:t>igual</a:t>
            </a:r>
            <a:r>
              <a:rPr lang="en-US" sz="4400" dirty="0"/>
              <a:t> a la </a:t>
            </a:r>
            <a:r>
              <a:rPr lang="en-US" sz="4400" dirty="0" err="1"/>
              <a:t>raíz</a:t>
            </a:r>
            <a:r>
              <a:rPr lang="en-US" sz="4400" dirty="0"/>
              <a:t> </a:t>
            </a:r>
            <a:r>
              <a:rPr lang="en-US" sz="4400" dirty="0" err="1"/>
              <a:t>cuadrada</a:t>
            </a:r>
            <a:r>
              <a:rPr lang="en-US" sz="4400" dirty="0"/>
              <a:t> </a:t>
            </a:r>
            <a:r>
              <a:rPr lang="en-US" sz="4400" dirty="0" smtClean="0"/>
              <a:t>de </a:t>
            </a:r>
            <a:r>
              <a:rPr lang="en-US" sz="4400" dirty="0"/>
              <a:t>la </a:t>
            </a:r>
            <a:r>
              <a:rPr lang="en-US" sz="4400" dirty="0" err="1"/>
              <a:t>varianza</a:t>
            </a:r>
            <a:r>
              <a:rPr lang="en-US" sz="44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29" y="6879196"/>
            <a:ext cx="6765472" cy="1305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57" y="6879196"/>
            <a:ext cx="2895600" cy="10456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5714" y="6466114"/>
            <a:ext cx="11070772" cy="195942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5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Media, </a:t>
            </a:r>
            <a:r>
              <a:rPr lang="en-US" b="1" dirty="0" err="1" smtClean="0"/>
              <a:t>Mediana</a:t>
            </a:r>
            <a:r>
              <a:rPr lang="en-US" b="1" dirty="0" smtClean="0"/>
              <a:t> y </a:t>
            </a:r>
            <a:r>
              <a:rPr lang="en-US" b="1" dirty="0" err="1" smtClean="0"/>
              <a:t>Moda</a:t>
            </a:r>
            <a:r>
              <a:rPr lang="en-US" b="1" dirty="0" smtClean="0"/>
              <a:t> para </a:t>
            </a:r>
            <a:r>
              <a:rPr lang="en-US" b="1" dirty="0" err="1" smtClean="0"/>
              <a:t>datos</a:t>
            </a:r>
            <a:r>
              <a:rPr lang="en-US" b="1" dirty="0" smtClean="0"/>
              <a:t> </a:t>
            </a:r>
            <a:r>
              <a:rPr lang="en-US" b="1" dirty="0" err="1" smtClean="0"/>
              <a:t>agrupados</a:t>
            </a:r>
            <a:r>
              <a:rPr lang="en-US" b="1" dirty="0"/>
              <a:t> </a:t>
            </a:r>
            <a:r>
              <a:rPr lang="en-US" sz="3600" b="1" dirty="0" smtClean="0"/>
              <a:t>(</a:t>
            </a:r>
            <a:r>
              <a:rPr lang="en-US" sz="3600" b="1" dirty="0" err="1" smtClean="0"/>
              <a:t>desarrollar</a:t>
            </a:r>
            <a:r>
              <a:rPr lang="en-US" sz="3600" b="1" dirty="0" smtClean="0"/>
              <a:t> con el </a:t>
            </a:r>
            <a:r>
              <a:rPr lang="en-US" sz="3600" b="1" dirty="0" err="1" smtClean="0"/>
              <a:t>profesor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en</a:t>
            </a:r>
            <a:r>
              <a:rPr lang="en-US" sz="3600" b="1" dirty="0" smtClean="0"/>
              <a:t> la </a:t>
            </a:r>
            <a:r>
              <a:rPr lang="en-US" sz="3600" b="1" dirty="0" err="1" smtClean="0"/>
              <a:t>pizarra</a:t>
            </a:r>
            <a:r>
              <a:rPr lang="mr-IN" sz="3600" b="1" dirty="0" smtClean="0"/>
              <a:t>…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06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Percentil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808514"/>
            <a:ext cx="21945600" cy="1240971"/>
          </a:xfrm>
        </p:spPr>
        <p:txBody>
          <a:bodyPr>
            <a:noAutofit/>
          </a:bodyPr>
          <a:lstStyle/>
          <a:p>
            <a:r>
              <a:rPr lang="en-US" sz="4000" dirty="0" smtClean="0"/>
              <a:t>Un </a:t>
            </a:r>
            <a:r>
              <a:rPr lang="en-US" sz="4000" dirty="0" err="1" smtClean="0"/>
              <a:t>percentil</a:t>
            </a:r>
            <a:r>
              <a:rPr lang="en-US" sz="4000" dirty="0" smtClean="0"/>
              <a:t> del </a:t>
            </a:r>
            <a:r>
              <a:rPr lang="en-US" sz="4000" dirty="0" err="1" smtClean="0"/>
              <a:t>orden</a:t>
            </a:r>
            <a:r>
              <a:rPr lang="en-US" sz="4000" dirty="0" smtClean="0"/>
              <a:t> (0 &lt; p &lt;100) </a:t>
            </a:r>
            <a:r>
              <a:rPr lang="en-US" sz="4000" dirty="0" err="1" smtClean="0"/>
              <a:t>es</a:t>
            </a:r>
            <a:r>
              <a:rPr lang="en-US" sz="4000" dirty="0" smtClean="0"/>
              <a:t> un valor que se </a:t>
            </a:r>
            <a:r>
              <a:rPr lang="en-US" sz="4000" dirty="0" err="1" smtClean="0"/>
              <a:t>obtiene</a:t>
            </a:r>
            <a:r>
              <a:rPr lang="en-US" sz="4000" dirty="0" smtClean="0"/>
              <a:t> de la </a:t>
            </a:r>
            <a:r>
              <a:rPr lang="en-US" sz="4000" dirty="0" err="1" smtClean="0"/>
              <a:t>muestra</a:t>
            </a:r>
            <a:r>
              <a:rPr lang="en-US" sz="4000" dirty="0" smtClean="0"/>
              <a:t> </a:t>
            </a:r>
            <a:r>
              <a:rPr lang="en-US" sz="4000" dirty="0" err="1" smtClean="0"/>
              <a:t>ordenada</a:t>
            </a:r>
            <a:r>
              <a:rPr lang="en-US" sz="4000" dirty="0" smtClean="0"/>
              <a:t> (</a:t>
            </a:r>
            <a:r>
              <a:rPr lang="en-US" sz="4000" dirty="0" err="1" smtClean="0"/>
              <a:t>estadísticos</a:t>
            </a:r>
            <a:r>
              <a:rPr lang="en-US" sz="4000" dirty="0" smtClean="0"/>
              <a:t> de </a:t>
            </a:r>
            <a:r>
              <a:rPr lang="en-US" sz="4000" dirty="0" err="1" smtClean="0"/>
              <a:t>orden</a:t>
            </a:r>
            <a:r>
              <a:rPr lang="en-US" sz="4000" dirty="0" smtClean="0"/>
              <a:t>), de </a:t>
            </a:r>
            <a:r>
              <a:rPr lang="en-US" sz="4000" dirty="0" err="1" smtClean="0"/>
              <a:t>modo</a:t>
            </a:r>
            <a:r>
              <a:rPr lang="en-US" sz="4000" dirty="0" smtClean="0"/>
              <a:t> que el p% de </a:t>
            </a:r>
            <a:r>
              <a:rPr lang="en-US" sz="4000" dirty="0" err="1" smtClean="0"/>
              <a:t>los</a:t>
            </a:r>
            <a:r>
              <a:rPr lang="en-US" sz="4000" dirty="0" smtClean="0"/>
              <a:t> </a:t>
            </a:r>
            <a:r>
              <a:rPr lang="en-US" sz="4000" dirty="0" err="1" smtClean="0"/>
              <a:t>datos</a:t>
            </a:r>
            <a:r>
              <a:rPr lang="en-US" sz="4000" dirty="0" smtClean="0"/>
              <a:t> </a:t>
            </a:r>
            <a:r>
              <a:rPr lang="en-US" sz="4000" dirty="0" err="1" smtClean="0"/>
              <a:t>muestrales</a:t>
            </a:r>
            <a:r>
              <a:rPr lang="en-US" sz="4000" dirty="0" smtClean="0"/>
              <a:t> </a:t>
            </a:r>
            <a:r>
              <a:rPr lang="en-US" sz="4000" dirty="0" err="1" smtClean="0"/>
              <a:t>es</a:t>
            </a:r>
            <a:r>
              <a:rPr lang="en-US" sz="4000" dirty="0" smtClean="0"/>
              <a:t> </a:t>
            </a:r>
            <a:r>
              <a:rPr lang="en-US" sz="4000" dirty="0" err="1" smtClean="0"/>
              <a:t>menor</a:t>
            </a:r>
            <a:r>
              <a:rPr lang="en-US" sz="4000" dirty="0" smtClean="0"/>
              <a:t> o </a:t>
            </a:r>
            <a:r>
              <a:rPr lang="en-US" sz="4000" dirty="0" err="1" smtClean="0"/>
              <a:t>igual</a:t>
            </a:r>
            <a:r>
              <a:rPr lang="en-US" sz="4000" dirty="0" smtClean="0"/>
              <a:t> al valor del </a:t>
            </a:r>
            <a:r>
              <a:rPr lang="en-US" sz="4000" dirty="0" err="1" smtClean="0"/>
              <a:t>percentil</a:t>
            </a:r>
            <a:r>
              <a:rPr lang="en-US" sz="4000" dirty="0" smtClean="0"/>
              <a:t> y el (100-p)% restante </a:t>
            </a:r>
            <a:r>
              <a:rPr lang="en-US" sz="4000" dirty="0" err="1" smtClean="0"/>
              <a:t>queda</a:t>
            </a:r>
            <a:r>
              <a:rPr lang="en-US" sz="4000" dirty="0" smtClean="0"/>
              <a:t> </a:t>
            </a:r>
            <a:r>
              <a:rPr lang="en-US" sz="4000" dirty="0" err="1" smtClean="0"/>
              <a:t>sobre</a:t>
            </a:r>
            <a:r>
              <a:rPr lang="en-US" sz="4000" dirty="0" smtClean="0"/>
              <a:t> el </a:t>
            </a:r>
            <a:r>
              <a:rPr lang="en-US" sz="4000" dirty="0" err="1" smtClean="0"/>
              <a:t>percentil</a:t>
            </a:r>
            <a:r>
              <a:rPr lang="en-US" sz="4000" dirty="0"/>
              <a:t> </a:t>
            </a:r>
            <a:r>
              <a:rPr lang="en-US" sz="4000" dirty="0" smtClean="0"/>
              <a:t>(</a:t>
            </a:r>
            <a:r>
              <a:rPr lang="en-US" sz="4000" dirty="0" err="1" smtClean="0"/>
              <a:t>casos</a:t>
            </a:r>
            <a:r>
              <a:rPr lang="en-US" sz="4000" dirty="0" smtClean="0"/>
              <a:t> </a:t>
            </a:r>
            <a:r>
              <a:rPr lang="en-US" sz="4000" dirty="0" err="1" smtClean="0"/>
              <a:t>particulares</a:t>
            </a:r>
            <a:r>
              <a:rPr lang="en-US" sz="4000" dirty="0" smtClean="0"/>
              <a:t> de percentiles son </a:t>
            </a:r>
            <a:r>
              <a:rPr lang="en-US" sz="4000" dirty="0" err="1" smtClean="0"/>
              <a:t>los</a:t>
            </a:r>
            <a:r>
              <a:rPr lang="en-US" sz="4000" dirty="0" smtClean="0"/>
              <a:t> </a:t>
            </a:r>
            <a:r>
              <a:rPr lang="en-US" sz="4000" u="sng" dirty="0" smtClean="0"/>
              <a:t>deciles</a:t>
            </a:r>
            <a:r>
              <a:rPr lang="en-US" sz="4000" dirty="0" smtClean="0"/>
              <a:t> y </a:t>
            </a:r>
            <a:r>
              <a:rPr lang="en-US" sz="4000" u="sng" dirty="0" smtClean="0"/>
              <a:t>quartiles</a:t>
            </a:r>
            <a:r>
              <a:rPr lang="en-US" sz="4000" dirty="0" smtClean="0"/>
              <a:t>).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6" y="5824765"/>
            <a:ext cx="5450114" cy="3626422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" name="TextBox 4"/>
          <p:cNvSpPr txBox="1"/>
          <p:nvPr/>
        </p:nvSpPr>
        <p:spPr>
          <a:xfrm>
            <a:off x="4833257" y="10496570"/>
            <a:ext cx="6041572" cy="646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Percentil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25%</a:t>
            </a:r>
            <a:endParaRPr kumimoji="0" lang="en-US" sz="3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780314" y="9451187"/>
            <a:ext cx="1" cy="1045383"/>
          </a:xfrm>
          <a:prstGeom prst="straightConnector1">
            <a:avLst/>
          </a:prstGeom>
          <a:noFill/>
          <a:ln w="698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783772" y="6303534"/>
            <a:ext cx="4996542" cy="646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25% de 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los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datos</a:t>
            </a:r>
            <a:endParaRPr kumimoji="0" lang="en-US" sz="3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10543" y="6949863"/>
            <a:ext cx="2710543" cy="1834908"/>
          </a:xfrm>
          <a:prstGeom prst="straightConnector1">
            <a:avLst/>
          </a:prstGeom>
          <a:noFill/>
          <a:ln w="57150" cap="flat">
            <a:solidFill>
              <a:srgbClr val="FE76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783772" y="11142899"/>
            <a:ext cx="11854542" cy="203132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- El 25% de 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los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datos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3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tiene</a:t>
            </a:r>
            <a:r>
              <a:rPr kumimoji="0" lang="en-US" sz="3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un valor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menor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o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igual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que el valor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correspondiente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al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percentil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25% (P</a:t>
            </a:r>
            <a:r>
              <a:rPr kumimoji="0" lang="en-US" sz="3000" b="0" i="0" u="none" strike="noStrike" cap="none" spc="-150" normalizeH="0" baseline="-2500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25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).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- El 75% de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los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datos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tiene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un valor mayor al valor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correspondiente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al </a:t>
            </a:r>
            <a:r>
              <a:rPr kumimoji="0" lang="en-US" sz="3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percentil</a:t>
            </a:r>
            <a:r>
              <a:rPr kumimoji="0" lang="en-US" sz="3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 25%</a:t>
            </a:r>
            <a:endParaRPr kumimoji="0" lang="en-US" sz="3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4881052"/>
            <a:ext cx="9677400" cy="6261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26743" y="10172489"/>
            <a:ext cx="1632858" cy="64724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Q</a:t>
            </a:r>
            <a:r>
              <a:rPr kumimoji="0" lang="en-US" sz="3000" b="0" i="0" u="none" strike="noStrike" cap="none" spc="-150" normalizeH="0" baseline="-2500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kumimoji="0" lang="en-US" sz="3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42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calcular</a:t>
            </a:r>
            <a:r>
              <a:rPr lang="en-US" dirty="0" smtClean="0"/>
              <a:t> un </a:t>
            </a:r>
            <a:r>
              <a:rPr lang="en-US" dirty="0" err="1" smtClean="0"/>
              <a:t>percentil</a:t>
            </a:r>
            <a:r>
              <a:rPr lang="en-US" dirty="0" smtClean="0"/>
              <a:t> (</a:t>
            </a:r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agrupados</a:t>
            </a:r>
            <a:r>
              <a:rPr lang="en-US" dirty="0" smtClean="0"/>
              <a:t>)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199" y="3665587"/>
            <a:ext cx="17623971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lang="cs-CZ" sz="4800" dirty="0" err="1" smtClean="0"/>
              <a:t>Ejemplo</a:t>
            </a:r>
            <a:r>
              <a:rPr lang="cs-CZ" sz="4800" dirty="0" smtClean="0"/>
              <a:t>: </a:t>
            </a:r>
            <a:r>
              <a:rPr lang="cs-CZ" sz="4800" dirty="0" err="1" smtClean="0"/>
              <a:t>Calcule</a:t>
            </a:r>
            <a:r>
              <a:rPr lang="cs-CZ" sz="4800" dirty="0" smtClean="0"/>
              <a:t> el percentil 40 (P</a:t>
            </a:r>
            <a:r>
              <a:rPr lang="cs-CZ" sz="4800" baseline="-25000" dirty="0" smtClean="0"/>
              <a:t>40</a:t>
            </a:r>
            <a:r>
              <a:rPr lang="cs-CZ" sz="4800" dirty="0" smtClean="0"/>
              <a:t>) de los </a:t>
            </a:r>
            <a:r>
              <a:rPr lang="cs-CZ" sz="4800" dirty="0" err="1" smtClean="0"/>
              <a:t>siguientes</a:t>
            </a:r>
            <a:r>
              <a:rPr lang="cs-CZ" sz="4800" dirty="0" smtClean="0"/>
              <a:t> </a:t>
            </a:r>
            <a:r>
              <a:rPr lang="cs-CZ" sz="4800" dirty="0" err="1" smtClean="0"/>
              <a:t>puntajes</a:t>
            </a:r>
            <a:r>
              <a:rPr lang="cs-CZ" sz="4800" dirty="0" smtClean="0"/>
              <a:t>:</a:t>
            </a:r>
          </a:p>
          <a:p>
            <a:endParaRPr lang="cs-CZ" sz="4800" dirty="0"/>
          </a:p>
          <a:p>
            <a:r>
              <a:rPr lang="cs-CZ" sz="4800" b="1" dirty="0" smtClean="0"/>
              <a:t>16</a:t>
            </a:r>
            <a:r>
              <a:rPr lang="cs-CZ" sz="4800" b="1" dirty="0"/>
              <a:t>, 10, 12, 8, 15, 18, 20, 9, 11, 1, 13, 17, 9, 10, 14</a:t>
            </a:r>
            <a:endParaRPr kumimoji="0" lang="en-US" sz="4800" b="1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199" y="7192558"/>
            <a:ext cx="15174686" cy="264687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514350" indent="-514350">
              <a:buAutoNum type="arabicParenR"/>
            </a:pPr>
            <a:r>
              <a:rPr lang="cs-CZ" sz="4000" dirty="0" err="1" smtClean="0"/>
              <a:t>Ordenar</a:t>
            </a:r>
            <a:r>
              <a:rPr lang="cs-CZ" sz="4000" dirty="0" smtClean="0"/>
              <a:t> de </a:t>
            </a:r>
            <a:r>
              <a:rPr lang="cs-CZ" sz="4000" dirty="0" err="1" smtClean="0"/>
              <a:t>menor</a:t>
            </a:r>
            <a:r>
              <a:rPr lang="cs-CZ" sz="4000" dirty="0" smtClean="0"/>
              <a:t> a </a:t>
            </a:r>
            <a:r>
              <a:rPr lang="cs-CZ" sz="4000" dirty="0" err="1" smtClean="0"/>
              <a:t>mayor</a:t>
            </a:r>
            <a:r>
              <a:rPr lang="cs-CZ" sz="4000" dirty="0" smtClean="0"/>
              <a:t>: 1</a:t>
            </a:r>
            <a:r>
              <a:rPr lang="cs-CZ" sz="4000" dirty="0"/>
              <a:t>, 8, 9, 9, 10, 10, 11, 12, 13, 14, 15, 16, 17, 18, </a:t>
            </a:r>
            <a:r>
              <a:rPr lang="cs-CZ" sz="4000" dirty="0" smtClean="0"/>
              <a:t>20</a:t>
            </a:r>
          </a:p>
          <a:p>
            <a:pPr marL="514350" indent="-514350">
              <a:buAutoNum type="arabicParenR"/>
            </a:pPr>
            <a:r>
              <a:rPr lang="cs-CZ" sz="4000" dirty="0" smtClean="0"/>
              <a:t>n </a:t>
            </a:r>
            <a:r>
              <a:rPr kumimoji="0" lang="cs-CZ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=</a:t>
            </a:r>
            <a:r>
              <a:rPr kumimoji="0" lang="cs-CZ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15</a:t>
            </a:r>
          </a:p>
          <a:p>
            <a:pPr marL="514350" indent="-514350">
              <a:buAutoNum type="arabicParenR"/>
            </a:pPr>
            <a:r>
              <a:rPr lang="cs-CZ" sz="4000" b="1" baseline="0" dirty="0" smtClean="0"/>
              <a:t>K</a:t>
            </a:r>
            <a:r>
              <a:rPr lang="cs-CZ" sz="4000" b="1" dirty="0" smtClean="0"/>
              <a:t> = (n+1)</a:t>
            </a:r>
            <a:r>
              <a:rPr lang="cs-CZ" sz="4000" b="1" dirty="0"/>
              <a:t>●</a:t>
            </a:r>
            <a:r>
              <a:rPr lang="cs-CZ" sz="4000" b="1" dirty="0" smtClean="0"/>
              <a:t> p / 100 </a:t>
            </a:r>
            <a:r>
              <a:rPr lang="cs-CZ" sz="4000" dirty="0" smtClean="0"/>
              <a:t>= (15+1)●40 / 100 = 6,4 ≈ 6</a:t>
            </a:r>
          </a:p>
          <a:p>
            <a:pPr marL="514350" indent="-514350">
              <a:buAutoNum type="arabicParenR"/>
            </a:pPr>
            <a:r>
              <a:rPr kumimoji="0" lang="cs-CZ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P</a:t>
            </a:r>
            <a:r>
              <a:rPr kumimoji="0" lang="cs-CZ" sz="4000" b="0" i="0" u="none" strike="noStrike" cap="none" spc="-150" normalizeH="0" baseline="-2500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40 </a:t>
            </a:r>
            <a:r>
              <a:rPr kumimoji="0" lang="cs-CZ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=  10</a:t>
            </a:r>
            <a:endParaRPr kumimoji="0" lang="en-US" sz="4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199" y="10123714"/>
            <a:ext cx="15904029" cy="240065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Si K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resulta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ser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un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número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con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decimales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, se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aproxima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al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entero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más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cercano</a:t>
            </a:r>
            <a:r>
              <a:rPr kumimoji="0" lang="en-US" sz="36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. </a:t>
            </a:r>
            <a:r>
              <a:rPr kumimoji="0" lang="en-US" sz="36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Luego</a:t>
            </a:r>
            <a:r>
              <a:rPr lang="en-US" sz="3600" dirty="0" smtClean="0"/>
              <a:t>, el </a:t>
            </a:r>
            <a:r>
              <a:rPr lang="en-US" sz="3600" dirty="0" err="1" smtClean="0"/>
              <a:t>percentil</a:t>
            </a:r>
            <a:r>
              <a:rPr lang="en-US" sz="3600" dirty="0" smtClean="0"/>
              <a:t> de </a:t>
            </a:r>
            <a:r>
              <a:rPr lang="en-US" sz="3600" dirty="0" err="1" smtClean="0"/>
              <a:t>orden</a:t>
            </a:r>
            <a:r>
              <a:rPr lang="en-US" sz="3600" dirty="0" smtClean="0"/>
              <a:t> p </a:t>
            </a:r>
            <a:r>
              <a:rPr lang="en-US" sz="3600" dirty="0" err="1" smtClean="0"/>
              <a:t>buscado</a:t>
            </a:r>
            <a:r>
              <a:rPr lang="en-US" sz="3600" dirty="0" smtClean="0"/>
              <a:t> </a:t>
            </a:r>
            <a:r>
              <a:rPr lang="en-US" sz="3600" dirty="0" err="1" smtClean="0"/>
              <a:t>corresponde</a:t>
            </a:r>
            <a:r>
              <a:rPr lang="en-US" sz="3600" dirty="0" smtClean="0"/>
              <a:t> a la </a:t>
            </a:r>
            <a:r>
              <a:rPr lang="en-US" sz="3600" dirty="0" err="1" smtClean="0"/>
              <a:t>observación</a:t>
            </a:r>
            <a:r>
              <a:rPr lang="en-US" sz="3600" dirty="0" smtClean="0"/>
              <a:t> x</a:t>
            </a:r>
            <a:r>
              <a:rPr lang="en-US" sz="3600" baseline="-25000" dirty="0" smtClean="0"/>
              <a:t>(k) .</a:t>
            </a:r>
          </a:p>
          <a:p>
            <a:pPr marL="457200" marR="0" indent="-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600" dirty="0" smtClean="0"/>
              <a:t>Si el decimal </a:t>
            </a:r>
            <a:r>
              <a:rPr lang="en-US" sz="3600" dirty="0" err="1" smtClean="0"/>
              <a:t>es</a:t>
            </a:r>
            <a:r>
              <a:rPr lang="en-US" sz="3600" dirty="0" smtClean="0"/>
              <a:t> 0.5 se </a:t>
            </a:r>
            <a:r>
              <a:rPr lang="en-US" sz="3600" dirty="0" err="1" smtClean="0"/>
              <a:t>promedian</a:t>
            </a:r>
            <a:r>
              <a:rPr lang="en-US" sz="3600" dirty="0" smtClean="0"/>
              <a:t> las dos </a:t>
            </a:r>
            <a:r>
              <a:rPr lang="en-US" sz="3600" dirty="0" err="1" smtClean="0"/>
              <a:t>obervaciones</a:t>
            </a:r>
            <a:r>
              <a:rPr lang="en-US" sz="3600" dirty="0" smtClean="0"/>
              <a:t> </a:t>
            </a:r>
            <a:r>
              <a:rPr lang="en-US" sz="3600" dirty="0" err="1" smtClean="0"/>
              <a:t>adyacentes</a:t>
            </a:r>
            <a:r>
              <a:rPr lang="en-US" sz="3600" dirty="0" smtClean="0"/>
              <a:t>. </a:t>
            </a:r>
            <a:r>
              <a:rPr lang="en-US" sz="3600" dirty="0" err="1" smtClean="0"/>
              <a:t>Luego</a:t>
            </a:r>
            <a:r>
              <a:rPr lang="en-US" sz="3600" dirty="0" smtClean="0"/>
              <a:t>, el </a:t>
            </a:r>
            <a:r>
              <a:rPr lang="en-US" sz="3600" dirty="0" err="1" smtClean="0"/>
              <a:t>percentil</a:t>
            </a:r>
            <a:r>
              <a:rPr lang="en-US" sz="3600" dirty="0" smtClean="0"/>
              <a:t> de </a:t>
            </a:r>
            <a:r>
              <a:rPr lang="en-US" sz="3600" dirty="0" err="1" smtClean="0"/>
              <a:t>orden</a:t>
            </a:r>
            <a:r>
              <a:rPr lang="en-US" sz="3600" dirty="0" smtClean="0"/>
              <a:t> p </a:t>
            </a:r>
            <a:r>
              <a:rPr lang="en-US" sz="3600" dirty="0" err="1" smtClean="0"/>
              <a:t>buscado</a:t>
            </a:r>
            <a:r>
              <a:rPr lang="en-US" sz="3600" dirty="0" smtClean="0"/>
              <a:t> </a:t>
            </a:r>
            <a:r>
              <a:rPr lang="en-US" sz="3600" dirty="0" err="1" smtClean="0"/>
              <a:t>corresponde</a:t>
            </a:r>
            <a:r>
              <a:rPr lang="en-US" sz="3600" dirty="0" smtClean="0"/>
              <a:t> a la </a:t>
            </a:r>
            <a:r>
              <a:rPr lang="en-US" sz="3600" dirty="0" err="1" smtClean="0"/>
              <a:t>observación</a:t>
            </a:r>
            <a:r>
              <a:rPr lang="en-US" sz="3600" dirty="0" smtClean="0"/>
              <a:t> (x</a:t>
            </a:r>
            <a:r>
              <a:rPr lang="en-US" sz="3600" baseline="-25000" dirty="0" smtClean="0"/>
              <a:t>(k-0.5)</a:t>
            </a:r>
            <a:r>
              <a:rPr lang="en-US" sz="3600" dirty="0" smtClean="0"/>
              <a:t> + x</a:t>
            </a:r>
            <a:r>
              <a:rPr lang="en-US" sz="3600" baseline="-25000" dirty="0" smtClean="0"/>
              <a:t>(k+0.5)</a:t>
            </a:r>
            <a:r>
              <a:rPr lang="en-US" sz="3600" dirty="0" smtClean="0"/>
              <a:t>)/2</a:t>
            </a:r>
            <a:endParaRPr kumimoji="0" lang="en-US" sz="3600" b="0" i="0" u="none" strike="noStrike" cap="none" spc="-150" normalizeH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32829" y="3665587"/>
            <a:ext cx="6651171" cy="276998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lang="cs-CZ" sz="4800" b="1" dirty="0"/>
              <a:t>K = (n+1</a:t>
            </a:r>
            <a:r>
              <a:rPr lang="cs-CZ" sz="4800" b="1" dirty="0" smtClean="0"/>
              <a:t>)● </a:t>
            </a:r>
            <a:r>
              <a:rPr lang="cs-CZ" sz="4800" b="1" dirty="0"/>
              <a:t>p / </a:t>
            </a:r>
            <a:r>
              <a:rPr lang="cs-CZ" sz="4800" b="1" dirty="0" smtClean="0"/>
              <a:t>100</a:t>
            </a:r>
          </a:p>
          <a:p>
            <a:r>
              <a:rPr kumimoji="0" lang="cs-CZ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K=</a:t>
            </a:r>
            <a:r>
              <a:rPr kumimoji="0" lang="cs-CZ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lang="cs-CZ" sz="4000" dirty="0" err="1"/>
              <a:t>p</a:t>
            </a:r>
            <a:r>
              <a:rPr kumimoji="0" lang="cs-CZ" sz="4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osición</a:t>
            </a:r>
            <a:r>
              <a:rPr kumimoji="0" lang="cs-CZ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</a:t>
            </a:r>
            <a:r>
              <a:rPr kumimoji="0" lang="cs-CZ" sz="4000" b="0" i="0" u="none" strike="noStrike" cap="none" spc="-15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del</a:t>
            </a:r>
            <a:r>
              <a:rPr kumimoji="0" lang="cs-CZ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percentil</a:t>
            </a:r>
          </a:p>
          <a:p>
            <a:r>
              <a:rPr lang="cs-CZ" sz="4000" dirty="0"/>
              <a:t>n</a:t>
            </a:r>
            <a:r>
              <a:rPr lang="cs-CZ" sz="4000" baseline="0" dirty="0" smtClean="0"/>
              <a:t>=</a:t>
            </a:r>
            <a:r>
              <a:rPr lang="cs-CZ" sz="4000" dirty="0" smtClean="0"/>
              <a:t> </a:t>
            </a:r>
            <a:r>
              <a:rPr lang="cs-CZ" sz="4000" dirty="0" err="1" smtClean="0"/>
              <a:t>tamaño</a:t>
            </a:r>
            <a:r>
              <a:rPr lang="cs-CZ" sz="4000" dirty="0" smtClean="0"/>
              <a:t> </a:t>
            </a:r>
            <a:r>
              <a:rPr lang="cs-CZ" sz="4000" dirty="0" err="1" smtClean="0"/>
              <a:t>muestral</a:t>
            </a:r>
            <a:endParaRPr lang="cs-CZ" sz="4000" dirty="0" smtClean="0"/>
          </a:p>
          <a:p>
            <a:r>
              <a:rPr kumimoji="0" lang="cs-CZ" sz="4000" b="0" i="0" u="none" strike="noStrike" cap="none" spc="-15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p=</a:t>
            </a:r>
            <a:r>
              <a:rPr kumimoji="0" lang="cs-CZ" sz="4000" b="0" i="0" u="none" strike="noStrike" cap="none" spc="-15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 percentil a </a:t>
            </a:r>
            <a:r>
              <a:rPr kumimoji="0" lang="cs-CZ" sz="4000" b="0" i="0" u="none" strike="noStrike" cap="none" spc="-150" normalizeH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Open Sans Light"/>
              </a:rPr>
              <a:t>evaluar</a:t>
            </a:r>
            <a:endParaRPr kumimoji="0" lang="en-US" sz="4000" b="0" i="0" u="none" strike="noStrike" cap="none" spc="-15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82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</p:spPr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calcular</a:t>
            </a:r>
            <a:r>
              <a:rPr lang="en-US" dirty="0" smtClean="0"/>
              <a:t> un </a:t>
            </a:r>
            <a:r>
              <a:rPr lang="en-US" dirty="0" err="1" smtClean="0"/>
              <a:t>percentil</a:t>
            </a:r>
            <a:r>
              <a:rPr lang="en-US" dirty="0" smtClean="0"/>
              <a:t> (</a:t>
            </a:r>
            <a:r>
              <a:rPr lang="en-US" dirty="0" err="1" smtClean="0"/>
              <a:t>datos</a:t>
            </a:r>
            <a:r>
              <a:rPr lang="en-US" dirty="0"/>
              <a:t> </a:t>
            </a:r>
            <a:r>
              <a:rPr lang="en-US" dirty="0" err="1" smtClean="0"/>
              <a:t>agrupados</a:t>
            </a:r>
            <a:r>
              <a:rPr lang="en-US" dirty="0" smtClean="0"/>
              <a:t>)</a:t>
            </a:r>
            <a:r>
              <a:rPr lang="mr-IN" dirty="0" smtClean="0"/>
              <a:t>…</a:t>
            </a:r>
            <a:r>
              <a:rPr lang="es-ES" sz="4800" dirty="0" smtClean="0"/>
              <a:t>desarrollar en la pizarra...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043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20323">
            <a:off x="1743106" y="2369237"/>
            <a:ext cx="2968934" cy="4443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6628">
            <a:off x="1108743" y="6552899"/>
            <a:ext cx="3557195" cy="5371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19650">
            <a:off x="4826244" y="7104380"/>
            <a:ext cx="3697107" cy="480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9146">
            <a:off x="4996626" y="1583016"/>
            <a:ext cx="3001396" cy="4502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18537">
            <a:off x="8037633" y="3308097"/>
            <a:ext cx="3560414" cy="5483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4976" y="843901"/>
            <a:ext cx="10696530" cy="808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4722" y="6198247"/>
            <a:ext cx="9449078" cy="54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2094" y="6831106"/>
            <a:ext cx="1667435" cy="64632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272" y="1223361"/>
            <a:ext cx="5839328" cy="132343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0" dirty="0" err="1" smtClean="0"/>
              <a:t>Estadística</a:t>
            </a:r>
            <a:r>
              <a:rPr lang="mr-IN" sz="8000" dirty="0" smtClean="0"/>
              <a:t>…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308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61412" y="6723529"/>
            <a:ext cx="1990164" cy="64545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30" y="1936863"/>
            <a:ext cx="13547124" cy="7622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051" y="9105900"/>
            <a:ext cx="2105654" cy="20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2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640" y="1771265"/>
            <a:ext cx="22801384" cy="2651126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Estadística</a:t>
            </a:r>
            <a:r>
              <a:rPr lang="en-US" b="1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sz="6200" dirty="0" err="1"/>
              <a:t>Es</a:t>
            </a:r>
            <a:r>
              <a:rPr lang="en-US" sz="6200" dirty="0"/>
              <a:t> la </a:t>
            </a:r>
            <a:r>
              <a:rPr lang="en-US" sz="6200" dirty="0" err="1"/>
              <a:t>ciencia</a:t>
            </a:r>
            <a:r>
              <a:rPr lang="en-US" sz="6200" dirty="0"/>
              <a:t> que </a:t>
            </a:r>
            <a:r>
              <a:rPr lang="en-US" sz="6200" dirty="0" err="1"/>
              <a:t>estudia</a:t>
            </a:r>
            <a:r>
              <a:rPr lang="en-US" sz="6200" dirty="0"/>
              <a:t> la </a:t>
            </a:r>
            <a:r>
              <a:rPr lang="en-US" sz="6200" dirty="0" err="1"/>
              <a:t>recolección</a:t>
            </a:r>
            <a:r>
              <a:rPr lang="en-US" sz="6200" dirty="0"/>
              <a:t>, </a:t>
            </a:r>
            <a:r>
              <a:rPr lang="en-US" sz="6200" dirty="0" err="1"/>
              <a:t>organización</a:t>
            </a:r>
            <a:r>
              <a:rPr lang="en-US" sz="6200" dirty="0"/>
              <a:t>, </a:t>
            </a:r>
            <a:r>
              <a:rPr lang="en-US" sz="6200" dirty="0" err="1"/>
              <a:t>análisis</a:t>
            </a:r>
            <a:r>
              <a:rPr lang="en-US" sz="6200" dirty="0"/>
              <a:t> e </a:t>
            </a:r>
            <a:r>
              <a:rPr lang="en-US" sz="6200" dirty="0" err="1"/>
              <a:t>interpretación</a:t>
            </a:r>
            <a:r>
              <a:rPr lang="en-US" sz="6200" dirty="0"/>
              <a:t> de un </a:t>
            </a:r>
            <a:r>
              <a:rPr lang="en-US" sz="6200" dirty="0" err="1"/>
              <a:t>conjunto</a:t>
            </a:r>
            <a:r>
              <a:rPr lang="en-US" sz="6200" dirty="0"/>
              <a:t> de </a:t>
            </a:r>
            <a:r>
              <a:rPr lang="en-US" sz="6200" dirty="0" err="1"/>
              <a:t>datos</a:t>
            </a:r>
            <a:r>
              <a:rPr lang="en-US" sz="6200" dirty="0"/>
              <a:t>.</a:t>
            </a:r>
            <a:br>
              <a:rPr lang="en-US" sz="6200" dirty="0"/>
            </a:br>
            <a:r>
              <a:rPr lang="en-US" sz="6200" dirty="0"/>
              <a:t>- </a:t>
            </a:r>
            <a:r>
              <a:rPr lang="en-US" sz="6200" dirty="0" err="1"/>
              <a:t>Tiene</a:t>
            </a:r>
            <a:r>
              <a:rPr lang="en-US" sz="6200" dirty="0"/>
              <a:t> </a:t>
            </a:r>
            <a:r>
              <a:rPr lang="en-US" sz="6200" dirty="0" err="1"/>
              <a:t>aplicación</a:t>
            </a:r>
            <a:r>
              <a:rPr lang="en-US" sz="6200" dirty="0"/>
              <a:t> </a:t>
            </a:r>
            <a:r>
              <a:rPr lang="en-US" sz="6200" dirty="0" err="1"/>
              <a:t>en</a:t>
            </a:r>
            <a:r>
              <a:rPr lang="en-US" sz="6200" dirty="0"/>
              <a:t> </a:t>
            </a:r>
            <a:r>
              <a:rPr lang="en-US" sz="6200" dirty="0" err="1"/>
              <a:t>prácticamente</a:t>
            </a:r>
            <a:r>
              <a:rPr lang="en-US" sz="6200" dirty="0"/>
              <a:t> </a:t>
            </a:r>
            <a:r>
              <a:rPr lang="en-US" sz="6200" dirty="0" err="1"/>
              <a:t>todas</a:t>
            </a:r>
            <a:r>
              <a:rPr lang="en-US" sz="6200" dirty="0"/>
              <a:t> las </a:t>
            </a:r>
            <a:r>
              <a:rPr lang="en-US" sz="6200" dirty="0" err="1"/>
              <a:t>disciplinas</a:t>
            </a:r>
            <a:r>
              <a:rPr lang="en-US" sz="6200" dirty="0"/>
              <a:t> del “</a:t>
            </a:r>
            <a:r>
              <a:rPr lang="en-US" sz="6200" dirty="0" err="1"/>
              <a:t>quehacer</a:t>
            </a:r>
            <a:r>
              <a:rPr lang="en-US" sz="6200" dirty="0"/>
              <a:t>” </a:t>
            </a:r>
            <a:r>
              <a:rPr lang="en-US" sz="6200" dirty="0" err="1"/>
              <a:t>humano</a:t>
            </a:r>
            <a:r>
              <a:rPr lang="en-US" sz="62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531" y="5929533"/>
            <a:ext cx="8712369" cy="5702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261412" y="6723529"/>
            <a:ext cx="1990164" cy="64545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296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373" y="5071461"/>
            <a:ext cx="4979962" cy="132343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0" dirty="0" err="1"/>
              <a:t>Estadística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651414" y="572926"/>
            <a:ext cx="15531252" cy="19389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dirty="0" err="1"/>
              <a:t>Descriptiva</a:t>
            </a:r>
            <a:r>
              <a:rPr lang="en-US" sz="7200" dirty="0"/>
              <a:t>: </a:t>
            </a:r>
            <a:r>
              <a:rPr lang="en-US" sz="4800" dirty="0" err="1"/>
              <a:t>organiza</a:t>
            </a:r>
            <a:r>
              <a:rPr lang="en-US" sz="4800" dirty="0"/>
              <a:t>, resume, </a:t>
            </a:r>
            <a:r>
              <a:rPr lang="en-US" sz="4800" dirty="0" err="1"/>
              <a:t>presenta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 (de la </a:t>
            </a:r>
            <a:r>
              <a:rPr lang="en-US" sz="4800" dirty="0" err="1"/>
              <a:t>muestra</a:t>
            </a:r>
            <a:r>
              <a:rPr lang="en-US" sz="4800" dirty="0"/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6214" y="9647251"/>
            <a:ext cx="9164320" cy="267765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dirty="0" err="1"/>
              <a:t>Inferencial</a:t>
            </a:r>
            <a:r>
              <a:rPr lang="en-US" sz="7200" dirty="0"/>
              <a:t>: </a:t>
            </a:r>
            <a:r>
              <a:rPr lang="en-US" sz="4800" dirty="0" err="1"/>
              <a:t>generaliza</a:t>
            </a:r>
            <a:r>
              <a:rPr lang="en-US" sz="4800" dirty="0"/>
              <a:t> </a:t>
            </a:r>
            <a:r>
              <a:rPr lang="en-US" sz="4800" dirty="0" err="1"/>
              <a:t>hallazgos</a:t>
            </a:r>
            <a:r>
              <a:rPr lang="en-US" sz="4800" dirty="0"/>
              <a:t> </a:t>
            </a:r>
            <a:r>
              <a:rPr lang="en-US" sz="4800" dirty="0" err="1"/>
              <a:t>desde</a:t>
            </a:r>
            <a:r>
              <a:rPr lang="en-US" sz="4800" dirty="0"/>
              <a:t> la </a:t>
            </a:r>
            <a:r>
              <a:rPr lang="en-US" sz="4800" dirty="0" err="1"/>
              <a:t>muestra</a:t>
            </a:r>
            <a:r>
              <a:rPr lang="en-US" sz="4800" dirty="0"/>
              <a:t> a la </a:t>
            </a:r>
            <a:r>
              <a:rPr lang="en-US" sz="4800" dirty="0" err="1"/>
              <a:t>población</a:t>
            </a:r>
            <a:r>
              <a:rPr lang="en-US" sz="4800" dirty="0"/>
              <a:t>, </a:t>
            </a:r>
            <a:r>
              <a:rPr lang="en-US" sz="4800" dirty="0" err="1"/>
              <a:t>prueba</a:t>
            </a:r>
            <a:r>
              <a:rPr lang="en-US" sz="4800" dirty="0"/>
              <a:t> de </a:t>
            </a:r>
            <a:r>
              <a:rPr lang="en-US" sz="4800" dirty="0" err="1"/>
              <a:t>hipótesis</a:t>
            </a:r>
            <a:r>
              <a:rPr lang="en-US" sz="4800" dirty="0"/>
              <a:t>, </a:t>
            </a:r>
            <a:r>
              <a:rPr lang="en-US" sz="4800" dirty="0" err="1"/>
              <a:t>predicciones</a:t>
            </a:r>
            <a:r>
              <a:rPr lang="en-US" sz="4800" dirty="0"/>
              <a:t>. </a:t>
            </a:r>
          </a:p>
        </p:txBody>
      </p:sp>
      <p:sp>
        <p:nvSpPr>
          <p:cNvPr id="8" name="Left Brace 7"/>
          <p:cNvSpPr/>
          <p:nvPr/>
        </p:nvSpPr>
        <p:spPr>
          <a:xfrm>
            <a:off x="5273939" y="1419422"/>
            <a:ext cx="1079310" cy="9381068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101" y="1865588"/>
            <a:ext cx="10302102" cy="62528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6772" y="9411054"/>
            <a:ext cx="4144431" cy="26269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61412" y="6723529"/>
            <a:ext cx="1990164" cy="64545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1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466" y="2118787"/>
            <a:ext cx="21031200" cy="26511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Unidad</a:t>
            </a:r>
            <a:r>
              <a:rPr lang="en-US" dirty="0" smtClean="0"/>
              <a:t> de </a:t>
            </a:r>
            <a:r>
              <a:rPr lang="en-US" dirty="0" err="1" smtClean="0"/>
              <a:t>Aprendizaje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0600" dirty="0"/>
              <a:t>1. </a:t>
            </a:r>
            <a:r>
              <a:rPr lang="en-US" sz="10600" u="sng" dirty="0" err="1"/>
              <a:t>Análisis</a:t>
            </a:r>
            <a:r>
              <a:rPr lang="en-US" sz="10600" u="sng" dirty="0"/>
              <a:t> </a:t>
            </a:r>
            <a:r>
              <a:rPr lang="en-US" sz="10600" u="sng" dirty="0" err="1"/>
              <a:t>descriptivo</a:t>
            </a:r>
            <a:r>
              <a:rPr lang="en-US" sz="10600" u="sng" dirty="0"/>
              <a:t> de </a:t>
            </a:r>
            <a:r>
              <a:rPr lang="en-US" sz="10600" u="sng" dirty="0" err="1"/>
              <a:t>datos</a:t>
            </a:r>
            <a:r>
              <a:rPr lang="en-US" sz="10600" u="sng" dirty="0"/>
              <a:t/>
            </a:r>
            <a:br>
              <a:rPr lang="en-US" sz="10600" u="sng" dirty="0"/>
            </a:br>
            <a:endParaRPr lang="en-US" sz="10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54669" y="10350500"/>
            <a:ext cx="19134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 err="1"/>
              <a:t>Objetivos</a:t>
            </a:r>
            <a:r>
              <a:rPr lang="en-US" sz="4800" u="sng" dirty="0"/>
              <a:t>:</a:t>
            </a:r>
          </a:p>
          <a:p>
            <a:pPr marL="685800" indent="-685800">
              <a:buAutoNum type="alphaLcParenR"/>
            </a:pPr>
            <a:r>
              <a:rPr lang="en-US" sz="4800" dirty="0" err="1"/>
              <a:t>Analizar</a:t>
            </a:r>
            <a:r>
              <a:rPr lang="en-US" sz="4800" dirty="0"/>
              <a:t>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conceptos</a:t>
            </a:r>
            <a:r>
              <a:rPr lang="en-US" sz="4800" dirty="0"/>
              <a:t> de </a:t>
            </a:r>
            <a:r>
              <a:rPr lang="en-US" sz="4800" dirty="0" err="1"/>
              <a:t>población</a:t>
            </a:r>
            <a:r>
              <a:rPr lang="en-US" sz="4800" dirty="0"/>
              <a:t> y </a:t>
            </a:r>
            <a:r>
              <a:rPr lang="en-US" sz="4800" dirty="0" err="1"/>
              <a:t>muestra</a:t>
            </a:r>
            <a:r>
              <a:rPr lang="en-US" sz="4800" dirty="0"/>
              <a:t>.</a:t>
            </a:r>
          </a:p>
          <a:p>
            <a:pPr marL="685800" indent="-685800">
              <a:buAutoNum type="alphaLcParenR"/>
            </a:pPr>
            <a:r>
              <a:rPr lang="en-US" sz="4800" dirty="0" err="1"/>
              <a:t>Reconocer</a:t>
            </a:r>
            <a:r>
              <a:rPr lang="en-US" sz="4800" dirty="0"/>
              <a:t>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tipos</a:t>
            </a:r>
            <a:r>
              <a:rPr lang="en-US" sz="4800" dirty="0"/>
              <a:t> de variables </a:t>
            </a:r>
            <a:r>
              <a:rPr lang="en-US" sz="4800" dirty="0" err="1"/>
              <a:t>estadísticas</a:t>
            </a:r>
            <a:r>
              <a:rPr lang="en-US" sz="48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1412" y="6723529"/>
            <a:ext cx="1990164" cy="64545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150" normalizeH="0" baseline="0">
              <a:ln>
                <a:noFill/>
              </a:ln>
              <a:solidFill>
                <a:srgbClr val="535353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76" y="5856194"/>
            <a:ext cx="5378824" cy="30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97A1A74582554094035689EE9E0619" ma:contentTypeVersion="0" ma:contentTypeDescription="Crear nuevo documento." ma:contentTypeScope="" ma:versionID="c2852a7e876aafecc09fd7e7e7becd8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f6edc329ff236629c56e3b879b320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5A379D-26A7-4767-8B24-F1E49998E49D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63A65E-E95D-4135-95C3-2FE0B86CC7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5714C2-8F35-46EE-8E18-E757BC6466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35999</TotalTime>
  <Words>1045</Words>
  <Application>Microsoft Macintosh PowerPoint</Application>
  <PresentationFormat>Custom</PresentationFormat>
  <Paragraphs>150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Open Sans</vt:lpstr>
      <vt:lpstr>Open Sans Light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Estadística:  - Es la ciencia que estudia la recolección, organización, análisis e interpretación de un conjunto de datos. - Tiene aplicación en prácticamente todas las disciplinas del “quehacer” humano. </vt:lpstr>
      <vt:lpstr>PowerPoint Presentation</vt:lpstr>
      <vt:lpstr>Unidad de Aprendizaje:  1. Análisis descriptivo de datos </vt:lpstr>
      <vt:lpstr>PowerPoint Presentation</vt:lpstr>
      <vt:lpstr>PowerPoint Presentation</vt:lpstr>
      <vt:lpstr>PowerPoint Presentation</vt:lpstr>
      <vt:lpstr>PowerPoint Presentation</vt:lpstr>
      <vt:lpstr>Visitemos la web…</vt:lpstr>
      <vt:lpstr>Resumen…</vt:lpstr>
      <vt:lpstr>Descripción gráfica para datos cuantitativos.</vt:lpstr>
      <vt:lpstr>Descripción gráfica para datos cuantitativos.</vt:lpstr>
      <vt:lpstr>Descripción gráfica para datos cuantitativos.</vt:lpstr>
      <vt:lpstr>Descripción gráfica para datos cuantitativos.</vt:lpstr>
      <vt:lpstr>Descripción gráfica para datos cuantitativos.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Media, Mediana y Moda para datos agrupados (desarrollar con el profesor en la pizarra…)</vt:lpstr>
      <vt:lpstr>Percentil</vt:lpstr>
      <vt:lpstr>Para calcular un percentil (datos no agrupados)…</vt:lpstr>
      <vt:lpstr>Para calcular un percentil (datos agrupados)…desarrollar en la pizarra...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Katterine Oliva San Martin</dc:creator>
  <cp:lastModifiedBy>andres perez</cp:lastModifiedBy>
  <cp:revision>246</cp:revision>
  <cp:lastPrinted>2018-08-20T20:01:20Z</cp:lastPrinted>
  <dcterms:modified xsi:type="dcterms:W3CDTF">2019-03-26T01:00:39Z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0x010100E197A1A74582554094035689EE9E0619</vt:lpwstr>
  </property>
</Properties>
</file>